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  <p:sldMasterId id="2147483708" r:id="rId2"/>
    <p:sldMasterId id="2147483730" r:id="rId3"/>
  </p:sldMasterIdLst>
  <p:notesMasterIdLst>
    <p:notesMasterId r:id="rId40"/>
  </p:notesMasterIdLst>
  <p:sldIdLst>
    <p:sldId id="256" r:id="rId4"/>
    <p:sldId id="1264" r:id="rId5"/>
    <p:sldId id="2147472465" r:id="rId6"/>
    <p:sldId id="369" r:id="rId7"/>
    <p:sldId id="2147472935" r:id="rId8"/>
    <p:sldId id="2147472740" r:id="rId9"/>
    <p:sldId id="2147472736" r:id="rId10"/>
    <p:sldId id="2147472937" r:id="rId11"/>
    <p:sldId id="2147472483" r:id="rId12"/>
    <p:sldId id="1197" r:id="rId13"/>
    <p:sldId id="1198" r:id="rId14"/>
    <p:sldId id="1199" r:id="rId15"/>
    <p:sldId id="286" r:id="rId16"/>
    <p:sldId id="1215" r:id="rId17"/>
    <p:sldId id="1208" r:id="rId18"/>
    <p:sldId id="317" r:id="rId19"/>
    <p:sldId id="2147472737" r:id="rId20"/>
    <p:sldId id="2147472489" r:id="rId21"/>
    <p:sldId id="1254" r:id="rId22"/>
    <p:sldId id="2927" r:id="rId23"/>
    <p:sldId id="1259" r:id="rId24"/>
    <p:sldId id="1263" r:id="rId25"/>
    <p:sldId id="2147472479" r:id="rId26"/>
    <p:sldId id="2147472936" r:id="rId27"/>
    <p:sldId id="2147472480" r:id="rId28"/>
    <p:sldId id="1211" r:id="rId29"/>
    <p:sldId id="287" r:id="rId30"/>
    <p:sldId id="1262" r:id="rId31"/>
    <p:sldId id="1265" r:id="rId32"/>
    <p:sldId id="2147472477" r:id="rId33"/>
    <p:sldId id="1203" r:id="rId34"/>
    <p:sldId id="2147472714" r:id="rId35"/>
    <p:sldId id="1252" r:id="rId36"/>
    <p:sldId id="1260" r:id="rId37"/>
    <p:sldId id="1206" r:id="rId38"/>
    <p:sldId id="214747248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BAC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36"/>
    <p:restoredTop sz="94766"/>
  </p:normalViewPr>
  <p:slideViewPr>
    <p:cSldViewPr snapToGrid="0">
      <p:cViewPr varScale="1">
        <p:scale>
          <a:sx n="120" d="100"/>
          <a:sy n="120" d="100"/>
        </p:scale>
        <p:origin x="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E12004-157B-024D-9555-432D262FFA98}" type="doc">
      <dgm:prSet loTypeId="urn:microsoft.com/office/officeart/2005/8/layout/process4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3CF5312-A88F-104C-985E-829CDEE8AD0F}">
      <dgm:prSet phldrT="[Text]"/>
      <dgm:spPr/>
      <dgm:t>
        <a:bodyPr/>
        <a:lstStyle/>
        <a:p>
          <a:r>
            <a:rPr lang="en-US" dirty="0"/>
            <a:t>Load and plot experimental data</a:t>
          </a:r>
        </a:p>
      </dgm:t>
    </dgm:pt>
    <dgm:pt modelId="{077745F5-44B9-084D-B143-B518F3738324}" type="parTrans" cxnId="{8CF388DA-0639-F54A-96A3-CA9A4D92F7A4}">
      <dgm:prSet/>
      <dgm:spPr/>
      <dgm:t>
        <a:bodyPr/>
        <a:lstStyle/>
        <a:p>
          <a:endParaRPr lang="en-US"/>
        </a:p>
      </dgm:t>
    </dgm:pt>
    <dgm:pt modelId="{72D6615C-E4B0-1F4C-AD97-0A258A1B364B}" type="sibTrans" cxnId="{8CF388DA-0639-F54A-96A3-CA9A4D92F7A4}">
      <dgm:prSet/>
      <dgm:spPr/>
      <dgm:t>
        <a:bodyPr/>
        <a:lstStyle/>
        <a:p>
          <a:endParaRPr lang="en-US"/>
        </a:p>
      </dgm:t>
    </dgm:pt>
    <dgm:pt modelId="{FC99777A-139B-A742-AD15-D8BFC44F9417}">
      <dgm:prSet phldrT="[Text]"/>
      <dgm:spPr/>
      <dgm:t>
        <a:bodyPr/>
        <a:lstStyle/>
        <a:p>
          <a:r>
            <a:rPr lang="en-US" dirty="0"/>
            <a:t>Define a model (form and structure factor) with parameters </a:t>
          </a:r>
        </a:p>
      </dgm:t>
    </dgm:pt>
    <dgm:pt modelId="{57977101-A5F6-E64C-A1F9-A006FB8D1136}" type="parTrans" cxnId="{58E835C5-8FB4-BA47-B1CF-8CEEFD10921B}">
      <dgm:prSet/>
      <dgm:spPr/>
      <dgm:t>
        <a:bodyPr/>
        <a:lstStyle/>
        <a:p>
          <a:endParaRPr lang="en-US"/>
        </a:p>
      </dgm:t>
    </dgm:pt>
    <dgm:pt modelId="{7603FF33-E7CB-3444-B5F1-8A06531FB8E0}" type="sibTrans" cxnId="{58E835C5-8FB4-BA47-B1CF-8CEEFD10921B}">
      <dgm:prSet/>
      <dgm:spPr/>
      <dgm:t>
        <a:bodyPr/>
        <a:lstStyle/>
        <a:p>
          <a:endParaRPr lang="en-US"/>
        </a:p>
      </dgm:t>
    </dgm:pt>
    <dgm:pt modelId="{229CF8FD-F51C-094A-90FF-9F1B43DD2574}">
      <dgm:prSet phldrT="[Text]"/>
      <dgm:spPr/>
      <dgm:t>
        <a:bodyPr/>
        <a:lstStyle/>
        <a:p>
          <a:r>
            <a:rPr lang="en-US" dirty="0"/>
            <a:t>Fit the parameters so that model matches experimental data </a:t>
          </a:r>
        </a:p>
      </dgm:t>
    </dgm:pt>
    <dgm:pt modelId="{DC66F942-2465-184E-A958-887A8143B679}" type="parTrans" cxnId="{5A28682D-006D-1545-98AB-614F0DE2C59B}">
      <dgm:prSet/>
      <dgm:spPr/>
      <dgm:t>
        <a:bodyPr/>
        <a:lstStyle/>
        <a:p>
          <a:endParaRPr lang="en-US"/>
        </a:p>
      </dgm:t>
    </dgm:pt>
    <dgm:pt modelId="{F490ECA7-18EC-5140-B88A-E1C92A8407E9}" type="sibTrans" cxnId="{5A28682D-006D-1545-98AB-614F0DE2C59B}">
      <dgm:prSet/>
      <dgm:spPr/>
      <dgm:t>
        <a:bodyPr/>
        <a:lstStyle/>
        <a:p>
          <a:endParaRPr lang="en-US"/>
        </a:p>
      </dgm:t>
    </dgm:pt>
    <dgm:pt modelId="{9F745ECF-7F7C-7741-894B-3A92DA48E1C9}">
      <dgm:prSet/>
      <dgm:spPr/>
      <dgm:t>
        <a:bodyPr/>
        <a:lstStyle/>
        <a:p>
          <a:r>
            <a:rPr lang="en-US" dirty="0"/>
            <a:t>Draw scientific conclusions and publish results!</a:t>
          </a:r>
        </a:p>
      </dgm:t>
    </dgm:pt>
    <dgm:pt modelId="{36FB4827-C65B-334D-87E0-D0E10A31A7B3}" type="parTrans" cxnId="{161B65E3-2884-DB45-B813-B6121C9D70F0}">
      <dgm:prSet/>
      <dgm:spPr/>
      <dgm:t>
        <a:bodyPr/>
        <a:lstStyle/>
        <a:p>
          <a:endParaRPr lang="en-US"/>
        </a:p>
      </dgm:t>
    </dgm:pt>
    <dgm:pt modelId="{7B913EF1-7797-BE4B-ADD6-C41C1B5A0741}" type="sibTrans" cxnId="{161B65E3-2884-DB45-B813-B6121C9D70F0}">
      <dgm:prSet/>
      <dgm:spPr/>
      <dgm:t>
        <a:bodyPr/>
        <a:lstStyle/>
        <a:p>
          <a:endParaRPr lang="en-US"/>
        </a:p>
      </dgm:t>
    </dgm:pt>
    <dgm:pt modelId="{E3EA1AED-44C3-D34B-A367-9676CF41C729}" type="pres">
      <dgm:prSet presAssocID="{99E12004-157B-024D-9555-432D262FFA98}" presName="Name0" presStyleCnt="0">
        <dgm:presLayoutVars>
          <dgm:dir/>
          <dgm:animLvl val="lvl"/>
          <dgm:resizeHandles val="exact"/>
        </dgm:presLayoutVars>
      </dgm:prSet>
      <dgm:spPr/>
    </dgm:pt>
    <dgm:pt modelId="{BA227235-BFB1-3645-864A-4AC88FC265A8}" type="pres">
      <dgm:prSet presAssocID="{9F745ECF-7F7C-7741-894B-3A92DA48E1C9}" presName="boxAndChildren" presStyleCnt="0"/>
      <dgm:spPr/>
    </dgm:pt>
    <dgm:pt modelId="{37EA9997-7772-A743-9663-0EAC732BFFD9}" type="pres">
      <dgm:prSet presAssocID="{9F745ECF-7F7C-7741-894B-3A92DA48E1C9}" presName="parentTextBox" presStyleLbl="node1" presStyleIdx="0" presStyleCnt="4"/>
      <dgm:spPr/>
    </dgm:pt>
    <dgm:pt modelId="{8F781E8C-19D5-8D4D-9279-B681A1C0184A}" type="pres">
      <dgm:prSet presAssocID="{F490ECA7-18EC-5140-B88A-E1C92A8407E9}" presName="sp" presStyleCnt="0"/>
      <dgm:spPr/>
    </dgm:pt>
    <dgm:pt modelId="{657E1925-496F-E042-90D4-79C1DE30856B}" type="pres">
      <dgm:prSet presAssocID="{229CF8FD-F51C-094A-90FF-9F1B43DD2574}" presName="arrowAndChildren" presStyleCnt="0"/>
      <dgm:spPr/>
    </dgm:pt>
    <dgm:pt modelId="{B81EAD10-1406-BD4B-9A7F-761E2DB202A4}" type="pres">
      <dgm:prSet presAssocID="{229CF8FD-F51C-094A-90FF-9F1B43DD2574}" presName="parentTextArrow" presStyleLbl="node1" presStyleIdx="1" presStyleCnt="4"/>
      <dgm:spPr/>
    </dgm:pt>
    <dgm:pt modelId="{48BDF82F-2D5F-FD4A-B00B-5EBD51D04659}" type="pres">
      <dgm:prSet presAssocID="{7603FF33-E7CB-3444-B5F1-8A06531FB8E0}" presName="sp" presStyleCnt="0"/>
      <dgm:spPr/>
    </dgm:pt>
    <dgm:pt modelId="{54513FF3-CB3B-0B41-9DF1-1ACA50310CD6}" type="pres">
      <dgm:prSet presAssocID="{FC99777A-139B-A742-AD15-D8BFC44F9417}" presName="arrowAndChildren" presStyleCnt="0"/>
      <dgm:spPr/>
    </dgm:pt>
    <dgm:pt modelId="{43FB77D2-1B9D-D044-9F45-018D9A205AE7}" type="pres">
      <dgm:prSet presAssocID="{FC99777A-139B-A742-AD15-D8BFC44F9417}" presName="parentTextArrow" presStyleLbl="node1" presStyleIdx="2" presStyleCnt="4"/>
      <dgm:spPr/>
    </dgm:pt>
    <dgm:pt modelId="{9F1BE39D-1BAF-894D-95E6-F570AFB65BE3}" type="pres">
      <dgm:prSet presAssocID="{72D6615C-E4B0-1F4C-AD97-0A258A1B364B}" presName="sp" presStyleCnt="0"/>
      <dgm:spPr/>
    </dgm:pt>
    <dgm:pt modelId="{8EDA6FEC-9305-E644-8173-4B63B36591DA}" type="pres">
      <dgm:prSet presAssocID="{53CF5312-A88F-104C-985E-829CDEE8AD0F}" presName="arrowAndChildren" presStyleCnt="0"/>
      <dgm:spPr/>
    </dgm:pt>
    <dgm:pt modelId="{AB07246D-5616-F745-A60F-562705EBF5F6}" type="pres">
      <dgm:prSet presAssocID="{53CF5312-A88F-104C-985E-829CDEE8AD0F}" presName="parentTextArrow" presStyleLbl="node1" presStyleIdx="3" presStyleCnt="4" custLinFactNeighborX="-3337" custLinFactNeighborY="-221"/>
      <dgm:spPr/>
    </dgm:pt>
  </dgm:ptLst>
  <dgm:cxnLst>
    <dgm:cxn modelId="{E5161718-50CE-0C4E-8F31-E4DDF4A8CED7}" type="presOf" srcId="{9F745ECF-7F7C-7741-894B-3A92DA48E1C9}" destId="{37EA9997-7772-A743-9663-0EAC732BFFD9}" srcOrd="0" destOrd="0" presId="urn:microsoft.com/office/officeart/2005/8/layout/process4"/>
    <dgm:cxn modelId="{5A28682D-006D-1545-98AB-614F0DE2C59B}" srcId="{99E12004-157B-024D-9555-432D262FFA98}" destId="{229CF8FD-F51C-094A-90FF-9F1B43DD2574}" srcOrd="2" destOrd="0" parTransId="{DC66F942-2465-184E-A958-887A8143B679}" sibTransId="{F490ECA7-18EC-5140-B88A-E1C92A8407E9}"/>
    <dgm:cxn modelId="{AAD63C64-5671-C241-A7E3-D7D039D78810}" type="presOf" srcId="{53CF5312-A88F-104C-985E-829CDEE8AD0F}" destId="{AB07246D-5616-F745-A60F-562705EBF5F6}" srcOrd="0" destOrd="0" presId="urn:microsoft.com/office/officeart/2005/8/layout/process4"/>
    <dgm:cxn modelId="{8AFE24A2-4DCF-B544-87EC-108890CC6DC8}" type="presOf" srcId="{FC99777A-139B-A742-AD15-D8BFC44F9417}" destId="{43FB77D2-1B9D-D044-9F45-018D9A205AE7}" srcOrd="0" destOrd="0" presId="urn:microsoft.com/office/officeart/2005/8/layout/process4"/>
    <dgm:cxn modelId="{58E835C5-8FB4-BA47-B1CF-8CEEFD10921B}" srcId="{99E12004-157B-024D-9555-432D262FFA98}" destId="{FC99777A-139B-A742-AD15-D8BFC44F9417}" srcOrd="1" destOrd="0" parTransId="{57977101-A5F6-E64C-A1F9-A006FB8D1136}" sibTransId="{7603FF33-E7CB-3444-B5F1-8A06531FB8E0}"/>
    <dgm:cxn modelId="{8E5981C9-B13C-BD49-A654-51C2F39A43A5}" type="presOf" srcId="{229CF8FD-F51C-094A-90FF-9F1B43DD2574}" destId="{B81EAD10-1406-BD4B-9A7F-761E2DB202A4}" srcOrd="0" destOrd="0" presId="urn:microsoft.com/office/officeart/2005/8/layout/process4"/>
    <dgm:cxn modelId="{8CF388DA-0639-F54A-96A3-CA9A4D92F7A4}" srcId="{99E12004-157B-024D-9555-432D262FFA98}" destId="{53CF5312-A88F-104C-985E-829CDEE8AD0F}" srcOrd="0" destOrd="0" parTransId="{077745F5-44B9-084D-B143-B518F3738324}" sibTransId="{72D6615C-E4B0-1F4C-AD97-0A258A1B364B}"/>
    <dgm:cxn modelId="{161B65E3-2884-DB45-B813-B6121C9D70F0}" srcId="{99E12004-157B-024D-9555-432D262FFA98}" destId="{9F745ECF-7F7C-7741-894B-3A92DA48E1C9}" srcOrd="3" destOrd="0" parTransId="{36FB4827-C65B-334D-87E0-D0E10A31A7B3}" sibTransId="{7B913EF1-7797-BE4B-ADD6-C41C1B5A0741}"/>
    <dgm:cxn modelId="{3CD1F0EC-385B-D444-B086-2C8C5AD3A1FE}" type="presOf" srcId="{99E12004-157B-024D-9555-432D262FFA98}" destId="{E3EA1AED-44C3-D34B-A367-9676CF41C729}" srcOrd="0" destOrd="0" presId="urn:microsoft.com/office/officeart/2005/8/layout/process4"/>
    <dgm:cxn modelId="{05C18C02-055D-4042-B656-6A89E4387D8E}" type="presParOf" srcId="{E3EA1AED-44C3-D34B-A367-9676CF41C729}" destId="{BA227235-BFB1-3645-864A-4AC88FC265A8}" srcOrd="0" destOrd="0" presId="urn:microsoft.com/office/officeart/2005/8/layout/process4"/>
    <dgm:cxn modelId="{99C87C66-B8AA-BB40-85CB-8C3CAEB436AA}" type="presParOf" srcId="{BA227235-BFB1-3645-864A-4AC88FC265A8}" destId="{37EA9997-7772-A743-9663-0EAC732BFFD9}" srcOrd="0" destOrd="0" presId="urn:microsoft.com/office/officeart/2005/8/layout/process4"/>
    <dgm:cxn modelId="{238DF76C-BCEE-8543-B471-B2F980089EE7}" type="presParOf" srcId="{E3EA1AED-44C3-D34B-A367-9676CF41C729}" destId="{8F781E8C-19D5-8D4D-9279-B681A1C0184A}" srcOrd="1" destOrd="0" presId="urn:microsoft.com/office/officeart/2005/8/layout/process4"/>
    <dgm:cxn modelId="{5AC08235-A8AB-D443-9603-6C189030803D}" type="presParOf" srcId="{E3EA1AED-44C3-D34B-A367-9676CF41C729}" destId="{657E1925-496F-E042-90D4-79C1DE30856B}" srcOrd="2" destOrd="0" presId="urn:microsoft.com/office/officeart/2005/8/layout/process4"/>
    <dgm:cxn modelId="{25002AA3-B40C-E649-AF97-9D379CD1E120}" type="presParOf" srcId="{657E1925-496F-E042-90D4-79C1DE30856B}" destId="{B81EAD10-1406-BD4B-9A7F-761E2DB202A4}" srcOrd="0" destOrd="0" presId="urn:microsoft.com/office/officeart/2005/8/layout/process4"/>
    <dgm:cxn modelId="{2BC129B8-1761-D34F-A91E-EEBDE8BFAE65}" type="presParOf" srcId="{E3EA1AED-44C3-D34B-A367-9676CF41C729}" destId="{48BDF82F-2D5F-FD4A-B00B-5EBD51D04659}" srcOrd="3" destOrd="0" presId="urn:microsoft.com/office/officeart/2005/8/layout/process4"/>
    <dgm:cxn modelId="{D877623F-348A-5744-B0A9-98C8089753EF}" type="presParOf" srcId="{E3EA1AED-44C3-D34B-A367-9676CF41C729}" destId="{54513FF3-CB3B-0B41-9DF1-1ACA50310CD6}" srcOrd="4" destOrd="0" presId="urn:microsoft.com/office/officeart/2005/8/layout/process4"/>
    <dgm:cxn modelId="{B90BE520-07F7-8440-A0F8-EA3C1A010D26}" type="presParOf" srcId="{54513FF3-CB3B-0B41-9DF1-1ACA50310CD6}" destId="{43FB77D2-1B9D-D044-9F45-018D9A205AE7}" srcOrd="0" destOrd="0" presId="urn:microsoft.com/office/officeart/2005/8/layout/process4"/>
    <dgm:cxn modelId="{0358A8CC-12D3-564A-A7BA-C783A48BB6C6}" type="presParOf" srcId="{E3EA1AED-44C3-D34B-A367-9676CF41C729}" destId="{9F1BE39D-1BAF-894D-95E6-F570AFB65BE3}" srcOrd="5" destOrd="0" presId="urn:microsoft.com/office/officeart/2005/8/layout/process4"/>
    <dgm:cxn modelId="{9EB87FEE-1777-9644-890F-044F0F94CA78}" type="presParOf" srcId="{E3EA1AED-44C3-D34B-A367-9676CF41C729}" destId="{8EDA6FEC-9305-E644-8173-4B63B36591DA}" srcOrd="6" destOrd="0" presId="urn:microsoft.com/office/officeart/2005/8/layout/process4"/>
    <dgm:cxn modelId="{9633B821-46CF-9D49-BAA7-C251A25C6641}" type="presParOf" srcId="{8EDA6FEC-9305-E644-8173-4B63B36591DA}" destId="{AB07246D-5616-F745-A60F-562705EBF5F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A9997-7772-A743-9663-0EAC732BFFD9}">
      <dsp:nvSpPr>
        <dsp:cNvPr id="0" name=""/>
        <dsp:cNvSpPr/>
      </dsp:nvSpPr>
      <dsp:spPr>
        <a:xfrm>
          <a:off x="0" y="3138984"/>
          <a:ext cx="7540400" cy="6867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Draw scientific conclusions and publish results!</a:t>
          </a:r>
        </a:p>
      </dsp:txBody>
      <dsp:txXfrm>
        <a:off x="0" y="3138984"/>
        <a:ext cx="7540400" cy="686733"/>
      </dsp:txXfrm>
    </dsp:sp>
    <dsp:sp modelId="{B81EAD10-1406-BD4B-9A7F-761E2DB202A4}">
      <dsp:nvSpPr>
        <dsp:cNvPr id="0" name=""/>
        <dsp:cNvSpPr/>
      </dsp:nvSpPr>
      <dsp:spPr>
        <a:xfrm rot="10800000">
          <a:off x="0" y="2093090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Fit the parameters so that model matches experimental data </a:t>
          </a:r>
        </a:p>
      </dsp:txBody>
      <dsp:txXfrm rot="10800000">
        <a:off x="0" y="2093090"/>
        <a:ext cx="7540400" cy="686284"/>
      </dsp:txXfrm>
    </dsp:sp>
    <dsp:sp modelId="{43FB77D2-1B9D-D044-9F45-018D9A205AE7}">
      <dsp:nvSpPr>
        <dsp:cNvPr id="0" name=""/>
        <dsp:cNvSpPr/>
      </dsp:nvSpPr>
      <dsp:spPr>
        <a:xfrm rot="10800000">
          <a:off x="0" y="1047195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Define a model (form and structure factor) with parameters </a:t>
          </a:r>
        </a:p>
      </dsp:txBody>
      <dsp:txXfrm rot="10800000">
        <a:off x="0" y="1047195"/>
        <a:ext cx="7540400" cy="686284"/>
      </dsp:txXfrm>
    </dsp:sp>
    <dsp:sp modelId="{AB07246D-5616-F745-A60F-562705EBF5F6}">
      <dsp:nvSpPr>
        <dsp:cNvPr id="0" name=""/>
        <dsp:cNvSpPr/>
      </dsp:nvSpPr>
      <dsp:spPr>
        <a:xfrm rot="10800000">
          <a:off x="0" y="0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Load and plot experimental data</a:t>
          </a:r>
        </a:p>
      </dsp:txBody>
      <dsp:txXfrm rot="10800000">
        <a:off x="0" y="0"/>
        <a:ext cx="7540400" cy="686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A44B9-E32D-ED43-9C84-9B3C88D27A3C}" type="datetimeFigureOut">
              <a:rPr lang="en-US" smtClean="0"/>
              <a:t>1/28/26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75F96-B0E7-9340-830C-FA74C0D48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95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75F96-B0E7-9340-830C-FA74C0D482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72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75F96-B0E7-9340-830C-FA74C0D4823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09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68576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3BA1A2-6287-9245-9FC9-020813467484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736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BA1A2-6287-9245-9FC9-020813467484}" type="slidenum">
              <a:rPr lang="en-SE" smtClean="0"/>
              <a:t>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80650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>
          <a:extLst>
            <a:ext uri="{FF2B5EF4-FFF2-40B4-BE49-F238E27FC236}">
              <a16:creationId xmlns:a16="http://schemas.microsoft.com/office/drawing/2014/main" id="{9020E648-EC89-7C76-9470-0AAB65E25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8787685040_0_9:notes">
            <a:extLst>
              <a:ext uri="{FF2B5EF4-FFF2-40B4-BE49-F238E27FC236}">
                <a16:creationId xmlns:a16="http://schemas.microsoft.com/office/drawing/2014/main" id="{7CE55E2B-4AF7-BFE8-0C19-CA59BE426C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8787685040_0_9:notes">
            <a:extLst>
              <a:ext uri="{FF2B5EF4-FFF2-40B4-BE49-F238E27FC236}">
                <a16:creationId xmlns:a16="http://schemas.microsoft.com/office/drawing/2014/main" id="{A11E29A3-1AE2-59CC-7D60-2A9231EEBC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838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D1F75-AF70-F159-314E-8035E3147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C28F14-EDE3-BD72-873E-162CAE008A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D98704-99C9-148C-5913-5440E1FB88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FF986-7FB9-A53E-3FD2-80ABE475F7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3BA1A2-6287-9245-9FC9-020813467484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551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12376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4932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75F96-B0E7-9340-830C-FA74C0D4823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69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1785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91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20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61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 dirty="0"/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5917406D-4BE3-3B4C-BCFF-41B4F0FAB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365782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3" name="Platshållare för datum 3">
            <a:extLst>
              <a:ext uri="{FF2B5EF4-FFF2-40B4-BE49-F238E27FC236}">
                <a16:creationId xmlns:a16="http://schemas.microsoft.com/office/drawing/2014/main" id="{3E8E36C4-8565-B94E-A90D-FF5DD7F86A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2026-01-28</a:t>
            </a:fld>
            <a:endParaRPr lang="sv-SE" dirty="0"/>
          </a:p>
        </p:txBody>
      </p:sp>
      <p:pic>
        <p:nvPicPr>
          <p:cNvPr id="7" name="Picture 6" descr="A blue sphere with a white center&#10;&#10;Description automatically generated">
            <a:extLst>
              <a:ext uri="{FF2B5EF4-FFF2-40B4-BE49-F238E27FC236}">
                <a16:creationId xmlns:a16="http://schemas.microsoft.com/office/drawing/2014/main" id="{63EEC23F-3C7A-FBC3-BD8B-BB4BB9D75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42786" y="368161"/>
            <a:ext cx="849382" cy="84938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1FEF3A-5813-8B47-3E4A-206B3C62280F}"/>
              </a:ext>
            </a:extLst>
          </p:cNvPr>
          <p:cNvCxnSpPr/>
          <p:nvPr userDrawn="1"/>
        </p:nvCxnSpPr>
        <p:spPr>
          <a:xfrm>
            <a:off x="1094400" y="1011612"/>
            <a:ext cx="9369309" cy="0"/>
          </a:xfrm>
          <a:prstGeom prst="line">
            <a:avLst/>
          </a:prstGeom>
          <a:ln>
            <a:solidFill>
              <a:srgbClr val="BACA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89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7665D16A-5F90-4B72-97CC-CB791922DCBB}" type="datetime1">
              <a:rPr lang="sv-SE" smtClean="0"/>
              <a:t>2026-01-28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BA21051E-3C35-41FB-8E6B-797DB8F269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3692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pic>
        <p:nvPicPr>
          <p:cNvPr id="7" name="Picture 6" descr="A blue sphere with a white center&#10;&#10;Description automatically generated">
            <a:extLst>
              <a:ext uri="{FF2B5EF4-FFF2-40B4-BE49-F238E27FC236}">
                <a16:creationId xmlns:a16="http://schemas.microsoft.com/office/drawing/2014/main" id="{166599A3-091E-94B8-8998-2FAD036225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42786" y="368161"/>
            <a:ext cx="849382" cy="84938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4937E1-F316-C76C-9E9C-C47D96AF17DA}"/>
              </a:ext>
            </a:extLst>
          </p:cNvPr>
          <p:cNvCxnSpPr/>
          <p:nvPr userDrawn="1"/>
        </p:nvCxnSpPr>
        <p:spPr>
          <a:xfrm>
            <a:off x="1094400" y="1011612"/>
            <a:ext cx="9369309" cy="0"/>
          </a:xfrm>
          <a:prstGeom prst="line">
            <a:avLst/>
          </a:prstGeom>
          <a:ln>
            <a:solidFill>
              <a:srgbClr val="BACA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7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4757"/>
            <a:ext cx="9144000" cy="2255205"/>
          </a:xfrm>
        </p:spPr>
        <p:txBody>
          <a:bodyPr anchor="b"/>
          <a:lstStyle>
            <a:lvl1pPr algn="l">
              <a:defRPr sz="60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3D7F189E-74DF-0044-98E4-2B1D3416A9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C37F2DF-D238-5049-8B55-FA9A7B2196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6857A-2270-6B42-AD4F-835AC33C4EB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742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out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833"/>
            <a:ext cx="9144000" cy="224012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45DF36-AF89-E948-AD71-90A926D69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EE3D4-6DB5-104B-856B-9E6A551B45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437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24D99D-A094-9649-9FB0-647735FA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1663451"/>
            <a:ext cx="10515600" cy="871406"/>
          </a:xfrm>
        </p:spPr>
        <p:txBody>
          <a:bodyPr anchor="b"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8C6B50-29EA-4449-A6C2-CA30C0C84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8259" y="2583004"/>
            <a:ext cx="10515599" cy="49585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F63D60F-BC96-D84E-825E-C6134CF11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14B5A8-E62F-574F-884F-874DB9B599E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E9FB31-8022-1C40-B2EF-4622E53CBF65}"/>
              </a:ext>
            </a:extLst>
          </p:cNvPr>
          <p:cNvCxnSpPr>
            <a:cxnSpLocks/>
          </p:cNvCxnSpPr>
          <p:nvPr userDrawn="1"/>
        </p:nvCxnSpPr>
        <p:spPr>
          <a:xfrm>
            <a:off x="778710" y="1476403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895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sectio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64C9-BF76-3243-ADDB-8F927511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1F8A0-9F84-094A-ADD3-F4071F7FB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30D03-AB96-6741-A3CA-A0A20D76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58649-DA59-6249-9659-830BFAE3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200F-1927-4F46-BE30-9DD64BF6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D9563F-6D6E-8748-BE72-B09B5B4D1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91E7-28F3-DC4F-95FB-31038B3C7FF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64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CE356-D3BC-754A-9BBF-EB1FA1E8A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5224041" cy="68579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98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BDC27D-A336-6E4B-B112-3D8F93FE7981}"/>
              </a:ext>
            </a:extLst>
          </p:cNvPr>
          <p:cNvSpPr/>
          <p:nvPr userDrawn="1"/>
        </p:nvSpPr>
        <p:spPr>
          <a:xfrm>
            <a:off x="1" y="0"/>
            <a:ext cx="5256212" cy="6857999"/>
          </a:xfrm>
          <a:prstGeom prst="rect">
            <a:avLst/>
          </a:prstGeom>
          <a:solidFill>
            <a:srgbClr val="A7C9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57044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509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309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_no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098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0531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630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6802"/>
            <a:ext cx="5181600" cy="469016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1B6F-7EA9-644D-9EE7-D689D3C4D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6802"/>
            <a:ext cx="5181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6E1995-9EF8-6B43-824E-C101AA05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1180D43F-1645-D74C-BC68-E70E910CF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8A04A-B7D7-4445-A7F6-567F660D28AE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1675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1DA74-6559-A246-BF14-34A29F0B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96064"/>
            <a:ext cx="5157787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23958-DDF9-F648-95C8-3A2F7D3B4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113"/>
            <a:ext cx="5157787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83A3-3657-2445-9DE5-C7C88B534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96064"/>
            <a:ext cx="5183188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ADB9F-3592-FF47-868F-84CEBA721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113"/>
            <a:ext cx="5183188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3C99C-A608-864A-A074-2F1CD997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65F0D-CB50-DB4C-B643-8BBDBDC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3F6E3-DEE5-D64E-844E-EA92DBE4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6406C0-0623-CF40-9192-9ECCC4C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60E44778-6BC3-9E44-9901-27C147E139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7F76E0-270B-7241-AE1D-1277BA6E99FC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9530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3154B94-A779-F845-A04B-B2B93C2F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E6702E27-792C-0646-A67C-3083FC9C1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4C66CF-7EDF-D54E-8975-3C0CEC7C4EFB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6FCF67-E19C-DE4A-8BE9-AFBEBE84A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256E59-D378-3C45-BC58-2A73BF0E951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95800" y="1587086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B56A95A0-DD9A-7D4C-AA83-A6974F5C1D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87086"/>
            <a:ext cx="3148595" cy="4586702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916058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571" y="1709532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29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0D00D4-87E8-FC49-A11E-1674C0199F5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401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4575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56174EE-E1FC-1549-92D3-27228F8A6E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9398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447581F5-E5A1-9941-9B80-304E1C8A22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398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784B64-64BD-BA48-B359-7D4A0387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140" y="3486702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E81B823-48D0-B040-9982-F46A26004A9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48139" y="5930290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F6033C9C-07C1-3947-BB55-9F23F6448C4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67073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82386599-CCDD-E642-A696-F4D5532A56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67073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61E2E21-BE07-564D-9F0D-C5463C6B6CD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555816" y="3486702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0AA0173-F413-9245-8A54-18821E00AFC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55815" y="5930290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A7F7E436-ADED-E24B-8DBE-441C72DFD28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3491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1B3C5658-CAF7-224D-A319-1FF6AC8FD86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63491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F14060D-6306-6148-9507-2F40EF4F8019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8263492" y="3509517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3469DD7-B1A0-6248-A00B-B7F73CB98EEC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8263491" y="5953105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0400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1390964C-B744-9A45-A187-7409C43502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552093"/>
            <a:ext cx="7772775" cy="4420913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DF90BE-5CE7-AB49-951D-ACC0D6CF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AD0059-D5DA-584C-B1E3-3C64F3735564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1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544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5AE5EBC-233F-D545-830B-F2A20FC31F60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838200" y="1565345"/>
            <a:ext cx="7772400" cy="4420913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04E7E3-7114-E84E-B8AE-18E000EB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332019-365F-E042-B5D7-175C9167CE36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888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490B878-6ECA-EE4F-9B5C-354F90AB03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551252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805D0F14-08B0-2246-9094-3BAFC7C93BEC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736546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3D36E5-D324-7643-8C5F-81F84C8C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455"/>
            <a:ext cx="10515600" cy="455650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1A624C-EAFE-AB41-BE6A-6CA890D880EA}"/>
              </a:ext>
            </a:extLst>
          </p:cNvPr>
          <p:cNvCxnSpPr>
            <a:cxnSpLocks/>
          </p:cNvCxnSpPr>
          <p:nvPr userDrawn="1"/>
        </p:nvCxnSpPr>
        <p:spPr>
          <a:xfrm>
            <a:off x="778710" y="1395378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9D321763-2196-5949-A4C4-5C6095E838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C5AE585-8785-0240-9577-627154EBD3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62C54-D600-CB4A-A78F-B235D2C97A2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305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userDrawn="1">
  <p:cSld name="Två innehållsdela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sv-SE"/>
              <a:t>Klicka här för att ändra format</a:t>
            </a:r>
            <a:endParaRPr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 bwMode="auto">
          <a:xfrm>
            <a:off x="455664" y="1231604"/>
            <a:ext cx="5384800" cy="4894561"/>
          </a:xfrm>
        </p:spPr>
        <p:txBody>
          <a:bodyPr lIns="0" tIns="0" rIns="0" bIns="0">
            <a:normAutofit/>
          </a:bodyPr>
          <a:lstStyle>
            <a:lvl1pPr>
              <a:defRPr sz="2650"/>
            </a:lvl1pPr>
            <a:lvl2pPr>
              <a:defRPr sz="2650"/>
            </a:lvl2pPr>
            <a:lvl3pPr>
              <a:defRPr sz="2650"/>
            </a:lvl3pPr>
            <a:lvl4pPr>
              <a:defRPr sz="2650"/>
            </a:lvl4pPr>
            <a:lvl5pPr>
              <a:defRPr sz="265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>
              <a:defRPr/>
            </a:pPr>
            <a:r>
              <a:rPr lang="sv-SE"/>
              <a:t>Klicka här för att ändra format på bakgrundstexten</a:t>
            </a:r>
            <a:endParaRPr/>
          </a:p>
          <a:p>
            <a:pPr lvl="1">
              <a:defRPr/>
            </a:pPr>
            <a:r>
              <a:rPr lang="sv-SE"/>
              <a:t>Nivå två</a:t>
            </a:r>
            <a:endParaRPr/>
          </a:p>
          <a:p>
            <a:pPr lvl="2">
              <a:defRPr/>
            </a:pPr>
            <a:r>
              <a:rPr lang="sv-SE"/>
              <a:t>Nivå tre</a:t>
            </a:r>
            <a:endParaRPr/>
          </a:p>
          <a:p>
            <a:pPr lvl="3">
              <a:defRPr/>
            </a:pPr>
            <a:r>
              <a:rPr lang="sv-SE"/>
              <a:t>Nivå fyra</a:t>
            </a:r>
            <a:endParaRPr/>
          </a:p>
          <a:p>
            <a:pPr lvl="4">
              <a:defRPr/>
            </a:pPr>
            <a:r>
              <a:rPr lang="sv-SE"/>
              <a:t>Nivå fem</a:t>
            </a:r>
            <a:endParaRPr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 bwMode="auto">
          <a:xfrm>
            <a:off x="6364364" y="1231604"/>
            <a:ext cx="5384800" cy="4894561"/>
          </a:xfrm>
        </p:spPr>
        <p:txBody>
          <a:bodyPr lIns="0" tIns="0" bIns="0">
            <a:normAutofit/>
          </a:bodyPr>
          <a:lstStyle>
            <a:lvl1pPr>
              <a:defRPr sz="2650"/>
            </a:lvl1pPr>
            <a:lvl2pPr>
              <a:defRPr sz="2650"/>
            </a:lvl2pPr>
            <a:lvl3pPr>
              <a:defRPr sz="2650"/>
            </a:lvl3pPr>
            <a:lvl4pPr>
              <a:defRPr sz="2650"/>
            </a:lvl4pPr>
            <a:lvl5pPr>
              <a:defRPr sz="265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>
              <a:defRPr/>
            </a:pPr>
            <a:r>
              <a:rPr lang="sv-SE"/>
              <a:t>Klicka här för att ändra format på bakgrundstexten</a:t>
            </a:r>
            <a:endParaRPr/>
          </a:p>
          <a:p>
            <a:pPr lvl="1">
              <a:defRPr/>
            </a:pPr>
            <a:r>
              <a:rPr lang="sv-SE"/>
              <a:t>Nivå två</a:t>
            </a:r>
            <a:endParaRPr/>
          </a:p>
          <a:p>
            <a:pPr lvl="2">
              <a:defRPr/>
            </a:pPr>
            <a:r>
              <a:rPr lang="sv-SE"/>
              <a:t>Nivå tre</a:t>
            </a:r>
            <a:endParaRPr/>
          </a:p>
          <a:p>
            <a:pPr lvl="3">
              <a:defRPr/>
            </a:pPr>
            <a:r>
              <a:rPr lang="sv-SE"/>
              <a:t>Nivå fyra</a:t>
            </a:r>
            <a:endParaRPr/>
          </a:p>
          <a:p>
            <a:pPr lvl="4">
              <a:defRPr/>
            </a:pPr>
            <a:r>
              <a:rPr lang="sv-SE"/>
              <a:t>Nivå fem</a:t>
            </a:r>
            <a:endParaRPr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BB3E68B-AA29-4F4A-8F77-CB89B298E5B3}" type="datetime1">
              <a:rPr lang="sv-SE"/>
              <a:t>2026-01-28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7DED537-10C4-8C40-8E87-51060FF45365}" type="slidenum">
              <a:rPr lang="sv-SE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04245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833"/>
            <a:ext cx="9144000" cy="224012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45DF36-AF89-E948-AD71-90A926D69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EE3D4-6DB5-104B-856B-9E6A551B45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2138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24D99D-A094-9649-9FB0-647735FA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1663451"/>
            <a:ext cx="10515600" cy="871406"/>
          </a:xfrm>
        </p:spPr>
        <p:txBody>
          <a:bodyPr anchor="b"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8C6B50-29EA-4449-A6C2-CA30C0C84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8259" y="2583004"/>
            <a:ext cx="10515599" cy="49585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F63D60F-BC96-D84E-825E-C6134CF11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14B5A8-E62F-574F-884F-874DB9B599E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E9FB31-8022-1C40-B2EF-4622E53CBF65}"/>
              </a:ext>
            </a:extLst>
          </p:cNvPr>
          <p:cNvCxnSpPr>
            <a:cxnSpLocks/>
          </p:cNvCxnSpPr>
          <p:nvPr userDrawn="1"/>
        </p:nvCxnSpPr>
        <p:spPr>
          <a:xfrm>
            <a:off x="778710" y="1476403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8838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sectio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64C9-BF76-3243-ADDB-8F927511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1F8A0-9F84-094A-ADD3-F4071F7FB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30D03-AB96-6741-A3CA-A0A20D76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58649-DA59-6249-9659-830BFAE3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200F-1927-4F46-BE30-9DD64BF6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D9563F-6D6E-8748-BE72-B09B5B4D1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91E7-28F3-DC4F-95FB-31038B3C7FF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274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2456" y="1195253"/>
            <a:ext cx="5161343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CE356-D3BC-754A-9BBF-EB1FA1E8A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1" y="0"/>
            <a:ext cx="5521125" cy="68579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2456" y="2226365"/>
            <a:ext cx="5161343" cy="3774054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518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gra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93A7D-C38E-D2B7-9EA5-F57CB6D4A2CF}"/>
              </a:ext>
            </a:extLst>
          </p:cNvPr>
          <p:cNvSpPr/>
          <p:nvPr userDrawn="1"/>
        </p:nvSpPr>
        <p:spPr>
          <a:xfrm>
            <a:off x="-1" y="0"/>
            <a:ext cx="532435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667" y="1195253"/>
            <a:ext cx="5427133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26667" y="2226365"/>
            <a:ext cx="5427133" cy="3774054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00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1/28/26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109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037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_no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122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3969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8896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6802"/>
            <a:ext cx="5181600" cy="469016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1B6F-7EA9-644D-9EE7-D689D3C4D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6802"/>
            <a:ext cx="5181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6E1995-9EF8-6B43-824E-C101AA05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1180D43F-1645-D74C-BC68-E70E910CF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8A04A-B7D7-4445-A7F6-567F660D28AE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639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1DA74-6559-A246-BF14-34A29F0B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96064"/>
            <a:ext cx="5157787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23958-DDF9-F648-95C8-3A2F7D3B4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113"/>
            <a:ext cx="5157787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83A3-3657-2445-9DE5-C7C88B534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96064"/>
            <a:ext cx="5183188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ADB9F-3592-FF47-868F-84CEBA721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113"/>
            <a:ext cx="5183188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3C99C-A608-864A-A074-2F1CD997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65F0D-CB50-DB4C-B643-8BBDBDC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3F6E3-DEE5-D64E-844E-EA92DBE4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6406C0-0623-CF40-9192-9ECCC4C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60E44778-6BC3-9E44-9901-27C147E139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7F76E0-270B-7241-AE1D-1277BA6E99FC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6193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3154B94-A779-F845-A04B-B2B93C2F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E6702E27-792C-0646-A67C-3083FC9C1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4C66CF-7EDF-D54E-8975-3C0CEC7C4EFB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6FCF67-E19C-DE4A-8BE9-AFBEBE84A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256E59-D378-3C45-BC58-2A73BF0E951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95800" y="1587086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B56A95A0-DD9A-7D4C-AA83-A6974F5C1D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87086"/>
            <a:ext cx="3148595" cy="4586702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512930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571" y="1709532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29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0D00D4-87E8-FC49-A11E-1674C0199F5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401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2048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56174EE-E1FC-1549-92D3-27228F8A6E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9398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447581F5-E5A1-9941-9B80-304E1C8A22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398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784B64-64BD-BA48-B359-7D4A0387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140" y="3486702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E81B823-48D0-B040-9982-F46A26004A9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48139" y="5930290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F6033C9C-07C1-3947-BB55-9F23F6448C4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67073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82386599-CCDD-E642-A696-F4D5532A56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67073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61E2E21-BE07-564D-9F0D-C5463C6B6CD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555816" y="3486702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0AA0173-F413-9245-8A54-18821E00AFC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55815" y="5930290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A7F7E436-ADED-E24B-8DBE-441C72DFD28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3491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1B3C5658-CAF7-224D-A319-1FF6AC8FD86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63491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F14060D-6306-6148-9507-2F40EF4F8019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8263492" y="3509517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3469DD7-B1A0-6248-A00B-B7F73CB98EEC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8263491" y="5953105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12598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1390964C-B744-9A45-A187-7409C43502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552093"/>
            <a:ext cx="7772775" cy="4420913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DF90BE-5CE7-AB49-951D-ACC0D6CF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AD0059-D5DA-584C-B1E3-3C64F3735564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37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1/28/26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748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5AE5EBC-233F-D545-830B-F2A20FC31F60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838200" y="1565345"/>
            <a:ext cx="7772400" cy="4420913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04E7E3-7114-E84E-B8AE-18E000EB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332019-365F-E042-B5D7-175C9167CE36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3077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490B878-6ECA-EE4F-9B5C-354F90AB03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551056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805D0F14-08B0-2246-9094-3BAFC7C93BEC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688380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3D36E5-D324-7643-8C5F-81F84C8C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455"/>
            <a:ext cx="10515600" cy="455650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1A624C-EAFE-AB41-BE6A-6CA890D880EA}"/>
              </a:ext>
            </a:extLst>
          </p:cNvPr>
          <p:cNvCxnSpPr>
            <a:cxnSpLocks/>
          </p:cNvCxnSpPr>
          <p:nvPr userDrawn="1"/>
        </p:nvCxnSpPr>
        <p:spPr>
          <a:xfrm>
            <a:off x="778710" y="1395378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9D321763-2196-5949-A4C4-5C6095E838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C5AE585-8785-0240-9577-627154EBD3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62C54-D600-CB4A-A78F-B235D2C97A2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210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1/28/26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56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1/28/26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6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1/28/26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7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1/28/26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20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9E43E8-95F4-A043-8F53-596E8B895A57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73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6" r:id="rId12"/>
    <p:sldLayoutId id="214748370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7450B-7DB0-6549-B90C-D198DCA4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7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C81CA-B5B3-C24C-A670-8E2DF1085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29635-5A72-F645-B573-2527BEC41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0280-FBDB-E647-BC41-CA933A44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5040-A631-044A-B25B-D6DA44C4E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6819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7450B-7DB0-6549-B90C-D198DCA4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7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C81CA-B5B3-C24C-A670-8E2DF1085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29635-5A72-F645-B573-2527BEC41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12E28-72A1-0F4C-8F9C-C47B6568D220}" type="datetimeFigureOut">
              <a:rPr lang="en-SE" smtClean="0"/>
              <a:t>1/28/26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0280-FBDB-E647-BC41-CA933A44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5040-A631-044A-B25B-D6DA44C4E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4568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isis.stfc.ac.uk/Pages/SANSdataanalysisOverview.aspx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scripts.iucr.org/cgi-bin/citedin?search_on=name&amp;author_name=Pedersen%2C%20J%2ES%2E" TargetMode="External"/><Relationship Id="rId3" Type="http://schemas.openxmlformats.org/officeDocument/2006/relationships/image" Target="../media/image69.png"/><Relationship Id="rId7" Type="http://schemas.openxmlformats.org/officeDocument/2006/relationships/hyperlink" Target="https://scripts.iucr.org/cgi-bin/citedin?search_on=name&amp;author_name=Lytje%2C%20K%2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scripts.iucr.org/cgi-bin/citedin?search_on=name&amp;author_name=Brookes%2C%20E%2E" TargetMode="External"/><Relationship Id="rId13" Type="http://schemas.openxmlformats.org/officeDocument/2006/relationships/hyperlink" Target="https://journals.iucr.org/j/issues/2023/04/00/jl5064/index.html#oidd" TargetMode="External"/><Relationship Id="rId3" Type="http://schemas.openxmlformats.org/officeDocument/2006/relationships/image" Target="../media/image67.png"/><Relationship Id="rId7" Type="http://schemas.openxmlformats.org/officeDocument/2006/relationships/hyperlink" Target="https://journals.iucr.org/j/issues/2023/04/00/jl5064/index.html#cor" TargetMode="External"/><Relationship Id="rId12" Type="http://schemas.openxmlformats.org/officeDocument/2006/relationships/hyperlink" Target="https://scripts.iucr.org/cgi-bin/citedin?search_on=name&amp;author_name=Kirkensgaard%2C%20J%2EJ%2EK%2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journals.iucr.org/j/issues/2023/04/00/jl5064/index.html#oida" TargetMode="External"/><Relationship Id="rId11" Type="http://schemas.openxmlformats.org/officeDocument/2006/relationships/hyperlink" Target="https://journals.iucr.org/j/issues/2023/04/00/jl5064/index.html#oidc" TargetMode="External"/><Relationship Id="rId5" Type="http://schemas.openxmlformats.org/officeDocument/2006/relationships/hyperlink" Target="https://scripts.iucr.org/cgi-bin/citedin?search_on=name&amp;author_name=Larsen%2C%20A%2EH%2E" TargetMode="External"/><Relationship Id="rId10" Type="http://schemas.openxmlformats.org/officeDocument/2006/relationships/hyperlink" Target="https://scripts.iucr.org/cgi-bin/citedin?search_on=name&amp;author_name=Pedersen%2C%20M%2EC%2E" TargetMode="External"/><Relationship Id="rId4" Type="http://schemas.openxmlformats.org/officeDocument/2006/relationships/image" Target="../media/image73.png"/><Relationship Id="rId9" Type="http://schemas.openxmlformats.org/officeDocument/2006/relationships/hyperlink" Target="https://journals.iucr.org/j/issues/2023/04/00/jl5064/index.html#oidb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2" Type="http://schemas.openxmlformats.org/officeDocument/2006/relationships/hyperlink" Target="mailto:help@sasview.org" TargetMode="Externa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sview.org/documentation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2.wdp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2.xml"/><Relationship Id="rId6" Type="http://schemas.microsoft.com/office/2007/relationships/hdphoto" Target="../media/hdphoto1.wdp"/><Relationship Id="rId11" Type="http://schemas.openxmlformats.org/officeDocument/2006/relationships/image" Target="../media/image29.jpeg"/><Relationship Id="rId5" Type="http://schemas.openxmlformats.org/officeDocument/2006/relationships/image" Target="../media/image25.png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8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40B5F-B137-0283-3705-CF65A2AB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8" b="298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82ACB-5DB0-DA46-5150-68A577BA7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571931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Small Angle Scattering Analysis Toolkit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5DF22F-7409-0896-0052-EA2589EBD2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402" y="4835889"/>
            <a:ext cx="4256599" cy="2022101"/>
          </a:xfrm>
          <a:noFill/>
        </p:spPr>
        <p:txBody>
          <a:bodyPr>
            <a:normAutofit/>
          </a:bodyPr>
          <a:lstStyle/>
          <a:p>
            <a:pPr algn="r"/>
            <a:r>
              <a:rPr lang="en-US" sz="2000" i="0" u="none" strike="noStrike" dirty="0">
                <a:solidFill>
                  <a:srgbClr val="000000"/>
                </a:solidFill>
                <a:effectLst/>
                <a:latin typeface="futura-pt"/>
              </a:rPr>
              <a:t>Northern Lights on Food  </a:t>
            </a:r>
            <a:br>
              <a:rPr lang="en-US" sz="2000" i="0" u="none" strike="noStrike" dirty="0">
                <a:solidFill>
                  <a:srgbClr val="000000"/>
                </a:solidFill>
                <a:effectLst/>
                <a:latin typeface="futura-pt"/>
              </a:rPr>
            </a:br>
            <a:r>
              <a:rPr lang="en-US" sz="2000" i="0" u="none" strike="noStrike" dirty="0">
                <a:solidFill>
                  <a:srgbClr val="000000"/>
                </a:solidFill>
                <a:effectLst/>
                <a:latin typeface="futura-pt"/>
              </a:rPr>
              <a:t>Masterclass VII</a:t>
            </a:r>
            <a:endParaRPr lang="en-US" sz="2000" dirty="0"/>
          </a:p>
          <a:p>
            <a:pPr algn="r"/>
            <a:r>
              <a:rPr lang="en-US" sz="2000" dirty="0"/>
              <a:t>Wojtek Potrzebowski</a:t>
            </a:r>
          </a:p>
          <a:p>
            <a:pPr algn="r"/>
            <a:r>
              <a:rPr lang="en-US" sz="2000" dirty="0" err="1"/>
              <a:t>SciLifeLab</a:t>
            </a:r>
            <a:r>
              <a:rPr lang="en-US" sz="2000" dirty="0"/>
              <a:t> Lund</a:t>
            </a:r>
          </a:p>
          <a:p>
            <a:pPr algn="r"/>
            <a:r>
              <a:rPr lang="en-US" sz="2000" dirty="0" err="1"/>
              <a:t>wojtek.potrebowski@scilifelab.se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74413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DD854-B25B-A84A-83E4-A7EBD43B0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User Journey at Large-Scale Facility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A7C0-8259-F741-9B24-07F691A0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10</a:t>
            </a:fld>
            <a:endParaRPr lang="sv-S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BBD81E-92F8-7549-85E7-4ED3CB972F50}"/>
              </a:ext>
            </a:extLst>
          </p:cNvPr>
          <p:cNvGrpSpPr/>
          <p:nvPr/>
        </p:nvGrpSpPr>
        <p:grpSpPr>
          <a:xfrm rot="289545">
            <a:off x="1212271" y="2689258"/>
            <a:ext cx="12416643" cy="2671335"/>
            <a:chOff x="239815" y="3131272"/>
            <a:chExt cx="12001893" cy="227061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546291B-DB2B-624E-B503-6FBAF485A4F0}"/>
                </a:ext>
              </a:extLst>
            </p:cNvPr>
            <p:cNvSpPr/>
            <p:nvPr/>
          </p:nvSpPr>
          <p:spPr>
            <a:xfrm rot="21057637">
              <a:off x="239815" y="3157978"/>
              <a:ext cx="11849493" cy="2243913"/>
            </a:xfrm>
            <a:custGeom>
              <a:avLst/>
              <a:gdLst>
                <a:gd name="connsiteX0" fmla="*/ 0 w 13159819"/>
                <a:gd name="connsiteY0" fmla="*/ 518474 h 2338181"/>
                <a:gd name="connsiteX1" fmla="*/ 2611225 w 13159819"/>
                <a:gd name="connsiteY1" fmla="*/ 2337848 h 2338181"/>
                <a:gd name="connsiteX2" fmla="*/ 6410227 w 13159819"/>
                <a:gd name="connsiteY2" fmla="*/ 395926 h 2338181"/>
                <a:gd name="connsiteX3" fmla="*/ 9898145 w 13159819"/>
                <a:gd name="connsiteY3" fmla="*/ 2234153 h 2338181"/>
                <a:gd name="connsiteX4" fmla="*/ 13159819 w 13159819"/>
                <a:gd name="connsiteY4" fmla="*/ 0 h 233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9819" h="2338181">
                  <a:moveTo>
                    <a:pt x="0" y="518474"/>
                  </a:moveTo>
                  <a:cubicBezTo>
                    <a:pt x="771427" y="1438373"/>
                    <a:pt x="1542854" y="2358273"/>
                    <a:pt x="2611225" y="2337848"/>
                  </a:cubicBezTo>
                  <a:cubicBezTo>
                    <a:pt x="3679596" y="2317423"/>
                    <a:pt x="5195740" y="413208"/>
                    <a:pt x="6410227" y="395926"/>
                  </a:cubicBezTo>
                  <a:cubicBezTo>
                    <a:pt x="7624714" y="378643"/>
                    <a:pt x="8773213" y="2300141"/>
                    <a:pt x="9898145" y="2234153"/>
                  </a:cubicBezTo>
                  <a:cubicBezTo>
                    <a:pt x="11023077" y="2168165"/>
                    <a:pt x="12091448" y="1084082"/>
                    <a:pt x="13159819" y="0"/>
                  </a:cubicBezTo>
                </a:path>
              </a:pathLst>
            </a:custGeom>
            <a:noFill/>
            <a:ln w="1524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F62FE77-D37F-3948-AA7F-B72CE628718D}"/>
                </a:ext>
              </a:extLst>
            </p:cNvPr>
            <p:cNvSpPr/>
            <p:nvPr/>
          </p:nvSpPr>
          <p:spPr>
            <a:xfrm rot="21057637">
              <a:off x="392215" y="3131272"/>
              <a:ext cx="11849493" cy="2243913"/>
            </a:xfrm>
            <a:custGeom>
              <a:avLst/>
              <a:gdLst>
                <a:gd name="connsiteX0" fmla="*/ 0 w 13159819"/>
                <a:gd name="connsiteY0" fmla="*/ 518474 h 2338181"/>
                <a:gd name="connsiteX1" fmla="*/ 2611225 w 13159819"/>
                <a:gd name="connsiteY1" fmla="*/ 2337848 h 2338181"/>
                <a:gd name="connsiteX2" fmla="*/ 6410227 w 13159819"/>
                <a:gd name="connsiteY2" fmla="*/ 395926 h 2338181"/>
                <a:gd name="connsiteX3" fmla="*/ 9898145 w 13159819"/>
                <a:gd name="connsiteY3" fmla="*/ 2234153 h 2338181"/>
                <a:gd name="connsiteX4" fmla="*/ 13159819 w 13159819"/>
                <a:gd name="connsiteY4" fmla="*/ 0 h 233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9819" h="2338181">
                  <a:moveTo>
                    <a:pt x="0" y="518474"/>
                  </a:moveTo>
                  <a:cubicBezTo>
                    <a:pt x="771427" y="1438373"/>
                    <a:pt x="1542854" y="2358273"/>
                    <a:pt x="2611225" y="2337848"/>
                  </a:cubicBezTo>
                  <a:cubicBezTo>
                    <a:pt x="3679596" y="2317423"/>
                    <a:pt x="5195740" y="413208"/>
                    <a:pt x="6410227" y="395926"/>
                  </a:cubicBezTo>
                  <a:cubicBezTo>
                    <a:pt x="7624714" y="378643"/>
                    <a:pt x="8773213" y="2300141"/>
                    <a:pt x="9898145" y="2234153"/>
                  </a:cubicBezTo>
                  <a:cubicBezTo>
                    <a:pt x="11023077" y="2168165"/>
                    <a:pt x="12091448" y="1084082"/>
                    <a:pt x="13159819" y="0"/>
                  </a:cubicBezTo>
                </a:path>
              </a:pathLst>
            </a:custGeom>
            <a:noFill/>
            <a:ln w="1270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92B0227-A393-074A-A0FA-E78BF94BEA04}"/>
              </a:ext>
            </a:extLst>
          </p:cNvPr>
          <p:cNvSpPr/>
          <p:nvPr/>
        </p:nvSpPr>
        <p:spPr>
          <a:xfrm>
            <a:off x="372219" y="3246185"/>
            <a:ext cx="1459309" cy="2554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EA0936-F604-D544-8BEE-7E52AAB94D75}"/>
              </a:ext>
            </a:extLst>
          </p:cNvPr>
          <p:cNvGrpSpPr/>
          <p:nvPr/>
        </p:nvGrpSpPr>
        <p:grpSpPr>
          <a:xfrm>
            <a:off x="3135333" y="2480851"/>
            <a:ext cx="1630512" cy="2104081"/>
            <a:chOff x="2726230" y="2731816"/>
            <a:chExt cx="1630512" cy="2104081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1E1ABD4-688B-9745-975C-49AE51DD1F15}"/>
                </a:ext>
              </a:extLst>
            </p:cNvPr>
            <p:cNvCxnSpPr/>
            <p:nvPr/>
          </p:nvCxnSpPr>
          <p:spPr>
            <a:xfrm flipV="1">
              <a:off x="3541486" y="4033947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ctagon 22">
              <a:extLst>
                <a:ext uri="{FF2B5EF4-FFF2-40B4-BE49-F238E27FC236}">
                  <a16:creationId xmlns:a16="http://schemas.microsoft.com/office/drawing/2014/main" id="{481D2157-D2E7-F346-8D2D-61BC4F2622D5}"/>
                </a:ext>
              </a:extLst>
            </p:cNvPr>
            <p:cNvSpPr/>
            <p:nvPr/>
          </p:nvSpPr>
          <p:spPr>
            <a:xfrm>
              <a:off x="2726230" y="2731816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Experiment control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8F6C98-526D-5942-8D5F-0111B63E98D2}"/>
              </a:ext>
            </a:extLst>
          </p:cNvPr>
          <p:cNvGrpSpPr/>
          <p:nvPr/>
        </p:nvGrpSpPr>
        <p:grpSpPr>
          <a:xfrm>
            <a:off x="5306304" y="3532892"/>
            <a:ext cx="1630512" cy="2104081"/>
            <a:chOff x="4591315" y="3813129"/>
            <a:chExt cx="1630512" cy="210408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F4CB00-EDA3-0543-82FB-FDF399BABA70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ctagon 24">
              <a:extLst>
                <a:ext uri="{FF2B5EF4-FFF2-40B4-BE49-F238E27FC236}">
                  <a16:creationId xmlns:a16="http://schemas.microsoft.com/office/drawing/2014/main" id="{6EEF7662-3EF6-E143-9CCA-1DDBA39A7EE9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streaming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D199EA-A1F4-2848-A089-F035E4AF1D42}"/>
              </a:ext>
            </a:extLst>
          </p:cNvPr>
          <p:cNvGrpSpPr/>
          <p:nvPr/>
        </p:nvGrpSpPr>
        <p:grpSpPr>
          <a:xfrm>
            <a:off x="6225341" y="1072154"/>
            <a:ext cx="1630512" cy="2104081"/>
            <a:chOff x="4591315" y="3813129"/>
            <a:chExt cx="1630512" cy="210408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134C0D3-470B-7E4C-8064-E4BFE44C8F9D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ctagon 29">
              <a:extLst>
                <a:ext uri="{FF2B5EF4-FFF2-40B4-BE49-F238E27FC236}">
                  <a16:creationId xmlns:a16="http://schemas.microsoft.com/office/drawing/2014/main" id="{FCF9D86F-0452-5D49-BADC-D58A353C6FC4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reduction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5ADFF1-B967-F44F-84AD-11A0619605D4}"/>
              </a:ext>
            </a:extLst>
          </p:cNvPr>
          <p:cNvGrpSpPr/>
          <p:nvPr/>
        </p:nvGrpSpPr>
        <p:grpSpPr>
          <a:xfrm>
            <a:off x="8546054" y="3532892"/>
            <a:ext cx="1630512" cy="2104081"/>
            <a:chOff x="4591315" y="3813129"/>
            <a:chExt cx="1630512" cy="210408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29ECB50-A391-6F4A-BE99-88B03A3DF928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ctagon 32">
              <a:extLst>
                <a:ext uri="{FF2B5EF4-FFF2-40B4-BE49-F238E27FC236}">
                  <a16:creationId xmlns:a16="http://schemas.microsoft.com/office/drawing/2014/main" id="{37E25685-5D9C-EA4D-B935-DC08BD662ECF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analysis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E6A137B-A362-1349-AA7F-359772BC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4726" y="3509956"/>
            <a:ext cx="2532447" cy="1706902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16E697E0-F514-2445-AE2C-AAC0E8F42547}"/>
              </a:ext>
            </a:extLst>
          </p:cNvPr>
          <p:cNvGrpSpPr/>
          <p:nvPr/>
        </p:nvGrpSpPr>
        <p:grpSpPr>
          <a:xfrm>
            <a:off x="1407831" y="4664855"/>
            <a:ext cx="1630512" cy="2104081"/>
            <a:chOff x="4591315" y="3813129"/>
            <a:chExt cx="1630512" cy="21040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1C2FA0B-1054-F046-95AC-6899DF30BF78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ctagon 43">
              <a:extLst>
                <a:ext uri="{FF2B5EF4-FFF2-40B4-BE49-F238E27FC236}">
                  <a16:creationId xmlns:a16="http://schemas.microsoft.com/office/drawing/2014/main" id="{D0E5E0C8-62D7-2444-B1CC-1B1C24855FA2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User Office Software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727ADDE-EF4D-6E48-85CE-D94FA2FED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74915" y="1274386"/>
            <a:ext cx="1623481" cy="132627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579E83-4269-4740-A883-D6B04066E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6890" y="2181348"/>
            <a:ext cx="2532447" cy="1706902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FF78078-2ABB-3746-8F3F-78CFED1DAB17}"/>
              </a:ext>
            </a:extLst>
          </p:cNvPr>
          <p:cNvGrpSpPr/>
          <p:nvPr/>
        </p:nvGrpSpPr>
        <p:grpSpPr>
          <a:xfrm>
            <a:off x="7300686" y="5577657"/>
            <a:ext cx="2213133" cy="369332"/>
            <a:chOff x="6894286" y="5765900"/>
            <a:chExt cx="2213133" cy="36933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9E2A2E2-3757-064E-9272-79BB184EC332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6070376-CD33-754A-99B7-64214998283F}"/>
                </a:ext>
              </a:extLst>
            </p:cNvPr>
            <p:cNvSpPr txBox="1"/>
            <p:nvPr/>
          </p:nvSpPr>
          <p:spPr>
            <a:xfrm>
              <a:off x="7173363" y="5765900"/>
              <a:ext cx="1934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Before experiment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7890BBF-C407-854B-ACBE-261C6E7E88AF}"/>
              </a:ext>
            </a:extLst>
          </p:cNvPr>
          <p:cNvGrpSpPr/>
          <p:nvPr/>
        </p:nvGrpSpPr>
        <p:grpSpPr>
          <a:xfrm>
            <a:off x="7300686" y="6019559"/>
            <a:ext cx="2223071" cy="369332"/>
            <a:chOff x="6894286" y="5765900"/>
            <a:chExt cx="2223071" cy="36933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B87A4B7-D68B-7342-86EA-7B3C2C559E29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E5DC78-F069-DF47-8393-5340C1506643}"/>
                </a:ext>
              </a:extLst>
            </p:cNvPr>
            <p:cNvSpPr txBox="1"/>
            <p:nvPr/>
          </p:nvSpPr>
          <p:spPr>
            <a:xfrm>
              <a:off x="7173363" y="5765900"/>
              <a:ext cx="1943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During experiment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84D1A0-47FC-7A4F-81CA-956211EB66A7}"/>
              </a:ext>
            </a:extLst>
          </p:cNvPr>
          <p:cNvGrpSpPr/>
          <p:nvPr/>
        </p:nvGrpSpPr>
        <p:grpSpPr>
          <a:xfrm>
            <a:off x="7300686" y="6448070"/>
            <a:ext cx="3132935" cy="369332"/>
            <a:chOff x="6894286" y="5765900"/>
            <a:chExt cx="3132935" cy="36933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EFEB7E5-6254-764D-B611-3F4BA7C5B763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28DFBB7-CB11-C046-B288-0C5A01D243A3}"/>
                </a:ext>
              </a:extLst>
            </p:cNvPr>
            <p:cNvSpPr txBox="1"/>
            <p:nvPr/>
          </p:nvSpPr>
          <p:spPr>
            <a:xfrm>
              <a:off x="7173363" y="5765900"/>
              <a:ext cx="2853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During and after experiment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131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E194-BA12-9C4B-A205-45F5CEB5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User Journey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1B8C6-2CB9-BF4B-A378-56DDEA9E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11</a:t>
            </a:fld>
            <a:endParaRPr lang="sv-S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BE85FB-6634-AA40-A794-FD70541F1CC2}"/>
              </a:ext>
            </a:extLst>
          </p:cNvPr>
          <p:cNvCxnSpPr>
            <a:cxnSpLocks/>
          </p:cNvCxnSpPr>
          <p:nvPr/>
        </p:nvCxnSpPr>
        <p:spPr>
          <a:xfrm flipV="1">
            <a:off x="1233714" y="1799772"/>
            <a:ext cx="0" cy="2525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8F8AFC-3797-7342-8C25-FE2541E42977}"/>
              </a:ext>
            </a:extLst>
          </p:cNvPr>
          <p:cNvCxnSpPr>
            <a:cxnSpLocks/>
          </p:cNvCxnSpPr>
          <p:nvPr/>
        </p:nvCxnSpPr>
        <p:spPr>
          <a:xfrm flipV="1">
            <a:off x="1233714" y="4325258"/>
            <a:ext cx="960845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7BC101-8305-0347-ACFC-8F1E6006101E}"/>
              </a:ext>
            </a:extLst>
          </p:cNvPr>
          <p:cNvGrpSpPr/>
          <p:nvPr/>
        </p:nvGrpSpPr>
        <p:grpSpPr>
          <a:xfrm>
            <a:off x="3210524" y="4643478"/>
            <a:ext cx="1630512" cy="2104081"/>
            <a:chOff x="2726230" y="2731816"/>
            <a:chExt cx="1630512" cy="210408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DD0D436-B94C-2843-8C21-107D5282BB24}"/>
                </a:ext>
              </a:extLst>
            </p:cNvPr>
            <p:cNvCxnSpPr/>
            <p:nvPr/>
          </p:nvCxnSpPr>
          <p:spPr>
            <a:xfrm flipV="1">
              <a:off x="3541486" y="4033947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ctagon 37">
              <a:extLst>
                <a:ext uri="{FF2B5EF4-FFF2-40B4-BE49-F238E27FC236}">
                  <a16:creationId xmlns:a16="http://schemas.microsoft.com/office/drawing/2014/main" id="{CAD3F4C0-E468-1E43-96D6-64150340337A}"/>
                </a:ext>
              </a:extLst>
            </p:cNvPr>
            <p:cNvSpPr/>
            <p:nvPr/>
          </p:nvSpPr>
          <p:spPr>
            <a:xfrm>
              <a:off x="2726230" y="2731816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Experiment control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B51621-E169-AC42-BAB2-3774C9AB38F3}"/>
              </a:ext>
            </a:extLst>
          </p:cNvPr>
          <p:cNvGrpSpPr/>
          <p:nvPr/>
        </p:nvGrpSpPr>
        <p:grpSpPr>
          <a:xfrm>
            <a:off x="4977556" y="4664855"/>
            <a:ext cx="1630512" cy="2104081"/>
            <a:chOff x="4591315" y="3813129"/>
            <a:chExt cx="1630512" cy="210408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54BB3E-9CBB-584B-B5FF-9138A54B2505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ctagon 40">
              <a:extLst>
                <a:ext uri="{FF2B5EF4-FFF2-40B4-BE49-F238E27FC236}">
                  <a16:creationId xmlns:a16="http://schemas.microsoft.com/office/drawing/2014/main" id="{95D2E89C-6CA7-F44C-AFEE-CC5FA0AC4553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streaming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79B521F-AE5D-8B4D-9681-4BF810C0738D}"/>
              </a:ext>
            </a:extLst>
          </p:cNvPr>
          <p:cNvGrpSpPr/>
          <p:nvPr/>
        </p:nvGrpSpPr>
        <p:grpSpPr>
          <a:xfrm>
            <a:off x="6763385" y="4664855"/>
            <a:ext cx="1630512" cy="2104081"/>
            <a:chOff x="4591315" y="3813129"/>
            <a:chExt cx="1630512" cy="21040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1D2BCAC-FC1C-8041-98CF-A982EE948DAA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ctagon 43">
              <a:extLst>
                <a:ext uri="{FF2B5EF4-FFF2-40B4-BE49-F238E27FC236}">
                  <a16:creationId xmlns:a16="http://schemas.microsoft.com/office/drawing/2014/main" id="{23AC0A22-DB7B-D44C-8B96-581CEE3658B6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reduction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0E9BB1-7B87-0640-A2D0-E280BD3ABC41}"/>
              </a:ext>
            </a:extLst>
          </p:cNvPr>
          <p:cNvGrpSpPr/>
          <p:nvPr/>
        </p:nvGrpSpPr>
        <p:grpSpPr>
          <a:xfrm>
            <a:off x="8547281" y="4643478"/>
            <a:ext cx="1630512" cy="2104081"/>
            <a:chOff x="4591315" y="3813129"/>
            <a:chExt cx="1630512" cy="210408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BE2CF8F-F5E9-8645-93EC-7116CDAB1CC2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ctagon 46">
              <a:extLst>
                <a:ext uri="{FF2B5EF4-FFF2-40B4-BE49-F238E27FC236}">
                  <a16:creationId xmlns:a16="http://schemas.microsoft.com/office/drawing/2014/main" id="{F1155E8E-2253-794C-953C-7EE6E77F361E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analysis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12A6FB7-B032-1D46-89EA-137368E444DA}"/>
              </a:ext>
            </a:extLst>
          </p:cNvPr>
          <p:cNvGrpSpPr/>
          <p:nvPr/>
        </p:nvGrpSpPr>
        <p:grpSpPr>
          <a:xfrm>
            <a:off x="1407831" y="4664855"/>
            <a:ext cx="1630512" cy="2104081"/>
            <a:chOff x="4591315" y="3813129"/>
            <a:chExt cx="1630512" cy="210408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3755594-798C-3E4F-8511-E32F13AEB9BB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ctagon 49">
              <a:extLst>
                <a:ext uri="{FF2B5EF4-FFF2-40B4-BE49-F238E27FC236}">
                  <a16:creationId xmlns:a16="http://schemas.microsoft.com/office/drawing/2014/main" id="{DB285910-7D97-AC41-895F-D961367B79B4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User Office Software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07E553B-D701-5847-984D-86A9109819A3}"/>
              </a:ext>
            </a:extLst>
          </p:cNvPr>
          <p:cNvSpPr txBox="1"/>
          <p:nvPr/>
        </p:nvSpPr>
        <p:spPr>
          <a:xfrm rot="16200000">
            <a:off x="-495280" y="2907978"/>
            <a:ext cx="271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 err="1"/>
              <a:t>Responsibility+Expertise</a:t>
            </a:r>
            <a:endParaRPr lang="en-GB" sz="2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925BD4-43EC-7540-AD55-4F1F48A701CA}"/>
              </a:ext>
            </a:extLst>
          </p:cNvPr>
          <p:cNvSpPr txBox="1"/>
          <p:nvPr/>
        </p:nvSpPr>
        <p:spPr>
          <a:xfrm>
            <a:off x="1545227" y="1763548"/>
            <a:ext cx="1048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400" dirty="0">
                <a:solidFill>
                  <a:schemeClr val="accent5"/>
                </a:solidFill>
              </a:rPr>
              <a:t>Facility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CF280CA-1188-AF4B-855F-261A23C7BE66}"/>
              </a:ext>
            </a:extLst>
          </p:cNvPr>
          <p:cNvSpPr txBox="1"/>
          <p:nvPr/>
        </p:nvSpPr>
        <p:spPr>
          <a:xfrm>
            <a:off x="1545226" y="3635734"/>
            <a:ext cx="878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Users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871938D-2259-7E47-9773-DCE9FA754A05}"/>
              </a:ext>
            </a:extLst>
          </p:cNvPr>
          <p:cNvSpPr/>
          <p:nvPr/>
        </p:nvSpPr>
        <p:spPr>
          <a:xfrm>
            <a:off x="1714500" y="2034014"/>
            <a:ext cx="8213271" cy="1492957"/>
          </a:xfrm>
          <a:custGeom>
            <a:avLst/>
            <a:gdLst>
              <a:gd name="connsiteX0" fmla="*/ 0 w 8213271"/>
              <a:gd name="connsiteY0" fmla="*/ 888800 h 1492957"/>
              <a:gd name="connsiteX1" fmla="*/ 2008414 w 8213271"/>
              <a:gd name="connsiteY1" fmla="*/ 72372 h 1492957"/>
              <a:gd name="connsiteX2" fmla="*/ 4245429 w 8213271"/>
              <a:gd name="connsiteY2" fmla="*/ 105029 h 1492957"/>
              <a:gd name="connsiteX3" fmla="*/ 6417129 w 8213271"/>
              <a:gd name="connsiteY3" fmla="*/ 643872 h 1492957"/>
              <a:gd name="connsiteX4" fmla="*/ 8213271 w 8213271"/>
              <a:gd name="connsiteY4" fmla="*/ 1492957 h 149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3271" h="1492957">
                <a:moveTo>
                  <a:pt x="0" y="888800"/>
                </a:moveTo>
                <a:cubicBezTo>
                  <a:pt x="650421" y="545900"/>
                  <a:pt x="1300842" y="203001"/>
                  <a:pt x="2008414" y="72372"/>
                </a:cubicBezTo>
                <a:cubicBezTo>
                  <a:pt x="2715986" y="-58257"/>
                  <a:pt x="3510643" y="9779"/>
                  <a:pt x="4245429" y="105029"/>
                </a:cubicBezTo>
                <a:cubicBezTo>
                  <a:pt x="4980215" y="200279"/>
                  <a:pt x="5755822" y="412551"/>
                  <a:pt x="6417129" y="643872"/>
                </a:cubicBezTo>
                <a:cubicBezTo>
                  <a:pt x="7078436" y="875193"/>
                  <a:pt x="7645853" y="1184075"/>
                  <a:pt x="8213271" y="1492957"/>
                </a:cubicBezTo>
              </a:path>
            </a:pathLst>
          </a:cu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9D6B1444-D7D9-1D48-BCB7-4A905CFF0C65}"/>
              </a:ext>
            </a:extLst>
          </p:cNvPr>
          <p:cNvSpPr/>
          <p:nvPr/>
        </p:nvSpPr>
        <p:spPr>
          <a:xfrm flipV="1">
            <a:off x="1714499" y="2620161"/>
            <a:ext cx="8213271" cy="1492957"/>
          </a:xfrm>
          <a:custGeom>
            <a:avLst/>
            <a:gdLst>
              <a:gd name="connsiteX0" fmla="*/ 0 w 8213271"/>
              <a:gd name="connsiteY0" fmla="*/ 888800 h 1492957"/>
              <a:gd name="connsiteX1" fmla="*/ 2008414 w 8213271"/>
              <a:gd name="connsiteY1" fmla="*/ 72372 h 1492957"/>
              <a:gd name="connsiteX2" fmla="*/ 4245429 w 8213271"/>
              <a:gd name="connsiteY2" fmla="*/ 105029 h 1492957"/>
              <a:gd name="connsiteX3" fmla="*/ 6417129 w 8213271"/>
              <a:gd name="connsiteY3" fmla="*/ 643872 h 1492957"/>
              <a:gd name="connsiteX4" fmla="*/ 8213271 w 8213271"/>
              <a:gd name="connsiteY4" fmla="*/ 1492957 h 149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3271" h="1492957">
                <a:moveTo>
                  <a:pt x="0" y="888800"/>
                </a:moveTo>
                <a:cubicBezTo>
                  <a:pt x="650421" y="545900"/>
                  <a:pt x="1300842" y="203001"/>
                  <a:pt x="2008414" y="72372"/>
                </a:cubicBezTo>
                <a:cubicBezTo>
                  <a:pt x="2715986" y="-58257"/>
                  <a:pt x="3510643" y="9779"/>
                  <a:pt x="4245429" y="105029"/>
                </a:cubicBezTo>
                <a:cubicBezTo>
                  <a:pt x="4980215" y="200279"/>
                  <a:pt x="5755822" y="412551"/>
                  <a:pt x="6417129" y="643872"/>
                </a:cubicBezTo>
                <a:cubicBezTo>
                  <a:pt x="7078436" y="875193"/>
                  <a:pt x="7645853" y="1184075"/>
                  <a:pt x="8213271" y="1492957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75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BD34-BA8A-4749-AC13-0B97E580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Data analysis – facts of life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8E791-A2DC-BA43-BE04-9F28EBD8C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12</a:t>
            </a:fld>
            <a:endParaRPr lang="sv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431AD-7BAE-EA45-BF4E-3DE195435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399" y="1562400"/>
            <a:ext cx="10926615" cy="47680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Data analysis is part of the processing workflow</a:t>
            </a:r>
          </a:p>
          <a:p>
            <a:pPr marL="0" indent="0">
              <a:buNone/>
            </a:pPr>
            <a:r>
              <a:rPr lang="en-GB" dirty="0"/>
              <a:t>Reduced data on the disks is useless</a:t>
            </a:r>
          </a:p>
          <a:p>
            <a:pPr marL="0" indent="0">
              <a:buNone/>
            </a:pPr>
            <a:r>
              <a:rPr lang="en-GB" dirty="0"/>
              <a:t>Users expertise is critical for successful data analysis</a:t>
            </a:r>
          </a:p>
          <a:p>
            <a:pPr marL="0" indent="0">
              <a:buNone/>
            </a:pPr>
            <a:r>
              <a:rPr lang="en-GB" dirty="0"/>
              <a:t>Facilities should support data analysis software but shouldn’t fully drive the process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-&gt;We need open and </a:t>
            </a:r>
            <a:r>
              <a:rPr lang="en-US" dirty="0"/>
              <a:t>collaborative software tools to succeed! </a:t>
            </a:r>
            <a:endParaRPr lang="en-GB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31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813A-5405-2047-B89A-8ADFA16B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The </a:t>
            </a:r>
            <a:r>
              <a:rPr lang="sv-SE" dirty="0" err="1"/>
              <a:t>SasView</a:t>
            </a:r>
            <a:r>
              <a:rPr lang="sv-SE" dirty="0"/>
              <a:t>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482D3-8615-FD46-89FF-7D7A7A28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13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DB6FD3-9FDA-8744-B415-3B4D29F81DC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3709" y="1049013"/>
            <a:ext cx="10130348" cy="5070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 open, collaborative, community 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33BDA1-2C30-2440-BBB3-3C8AF4EC0B93}"/>
              </a:ext>
            </a:extLst>
          </p:cNvPr>
          <p:cNvSpPr/>
          <p:nvPr/>
        </p:nvSpPr>
        <p:spPr>
          <a:xfrm>
            <a:off x="790083" y="1566565"/>
            <a:ext cx="526560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Community-driven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Supported by 10 facilities, 40 contributors </a:t>
            </a:r>
            <a:br>
              <a:rPr lang="en-US" sz="2000" dirty="0"/>
            </a:br>
            <a:r>
              <a:rPr lang="en-US" sz="2000" dirty="0"/>
              <a:t>(~15 active at any one time)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Small leadership team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Paul Bulter, Jeff </a:t>
            </a:r>
            <a:r>
              <a:rPr lang="en-US" sz="2000" dirty="0" err="1"/>
              <a:t>Krzyown</a:t>
            </a:r>
            <a:r>
              <a:rPr lang="en-US" sz="2000" dirty="0"/>
              <a:t> (NIST)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Paul Sharp, Steve King (ISIS)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Wojtek Potrzebowski (</a:t>
            </a:r>
            <a:r>
              <a:rPr lang="en-US" sz="2000" dirty="0" err="1"/>
              <a:t>SciLifeLab</a:t>
            </a:r>
            <a:r>
              <a:rPr lang="en-US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Biweekly calls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Regular </a:t>
            </a:r>
            <a:r>
              <a:rPr lang="en-US" sz="2000" dirty="0" err="1"/>
              <a:t>SasView</a:t>
            </a:r>
            <a:r>
              <a:rPr lang="en-US" sz="2000" dirty="0"/>
              <a:t> camps and hackathons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Hosted on </a:t>
            </a:r>
            <a:r>
              <a:rPr lang="en-US" sz="2000" dirty="0" err="1"/>
              <a:t>github</a:t>
            </a:r>
            <a:r>
              <a:rPr lang="en-US" sz="2000" dirty="0"/>
              <a:t>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SasView</a:t>
            </a:r>
            <a:r>
              <a:rPr lang="en-US" sz="2000" dirty="0"/>
              <a:t>/</a:t>
            </a:r>
            <a:r>
              <a:rPr lang="en-US" sz="2000" dirty="0" err="1"/>
              <a:t>sasview</a:t>
            </a:r>
            <a:r>
              <a:rPr lang="en-US" sz="2000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6A658C-6FE5-F542-BFE6-2CAFE6FD809A}"/>
              </a:ext>
            </a:extLst>
          </p:cNvPr>
          <p:cNvGrpSpPr/>
          <p:nvPr/>
        </p:nvGrpSpPr>
        <p:grpSpPr>
          <a:xfrm>
            <a:off x="6831841" y="1566565"/>
            <a:ext cx="4648199" cy="3666579"/>
            <a:chOff x="6004930" y="1625309"/>
            <a:chExt cx="4648199" cy="3666579"/>
          </a:xfrm>
        </p:grpSpPr>
        <p:pic>
          <p:nvPicPr>
            <p:cNvPr id="9" name="Picture 8" descr="http://www.sasview.org/media/photos/code-camp-6a-reduced.png">
              <a:extLst>
                <a:ext uri="{FF2B5EF4-FFF2-40B4-BE49-F238E27FC236}">
                  <a16:creationId xmlns:a16="http://schemas.microsoft.com/office/drawing/2014/main" id="{22B4DCCA-834C-9E42-BBF5-D48921A6DB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367798" y="1625309"/>
              <a:ext cx="2285331" cy="1555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EA67BD-F45B-1040-A347-A51EC7431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04930" y="1625309"/>
              <a:ext cx="2272227" cy="15555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D864C2-6915-D74A-9292-D99B56665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4930" y="3270113"/>
              <a:ext cx="2272228" cy="17139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A88F8F-83F3-9646-ACB6-0657AFE3AEFB}"/>
                </a:ext>
              </a:extLst>
            </p:cNvPr>
            <p:cNvSpPr txBox="1"/>
            <p:nvPr/>
          </p:nvSpPr>
          <p:spPr>
            <a:xfrm>
              <a:off x="6473222" y="4984111"/>
              <a:ext cx="3698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Pictures from </a:t>
              </a:r>
              <a:r>
                <a:rPr lang="sv-SE" sz="1400" dirty="0" err="1"/>
                <a:t>Contributor</a:t>
              </a:r>
              <a:r>
                <a:rPr lang="sv-SE" sz="1400" dirty="0"/>
                <a:t> Camps: V, VI, VIII, X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E9A1DDF-6553-7D44-91E8-0BAD6A0D84B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709" y="3211369"/>
            <a:ext cx="2283783" cy="17139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AB1A31F-F13D-6147-8DAA-4396DD97E6CF}"/>
              </a:ext>
            </a:extLst>
          </p:cNvPr>
          <p:cNvSpPr/>
          <p:nvPr/>
        </p:nvSpPr>
        <p:spPr>
          <a:xfrm>
            <a:off x="4884360" y="5677817"/>
            <a:ext cx="179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www.sasview.org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03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668DF-5F7B-FB57-A202-4EF55720F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E" dirty="0"/>
              <a:t>SasView collaboration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7AD6A-C576-A183-F6ED-D7C6B6C6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14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2C9FE-923F-1A1A-E5F3-A64405845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977552" cy="4768062"/>
          </a:xfrm>
        </p:spPr>
        <p:txBody>
          <a:bodyPr/>
          <a:lstStyle/>
          <a:p>
            <a:pPr marL="0" indent="0">
              <a:buNone/>
            </a:pPr>
            <a:br>
              <a:rPr lang="en-GB" dirty="0">
                <a:effectLst/>
                <a:latin typeface="Helvetica" pitchFamily="2" charset="0"/>
              </a:rPr>
            </a:b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effectLst/>
                <a:latin typeface="Helvetica" pitchFamily="2" charset="0"/>
              </a:rPr>
              <a:t>Those who bring the resources (time, effort, funds) choose what to work on</a:t>
            </a:r>
            <a:br>
              <a:rPr lang="en-GB" dirty="0">
                <a:effectLst/>
                <a:latin typeface="Helvetica" pitchFamily="2" charset="0"/>
              </a:rPr>
            </a:b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latin typeface="Helvetica" pitchFamily="2" charset="0"/>
              </a:rPr>
              <a:t>but</a:t>
            </a:r>
            <a:r>
              <a:rPr lang="en-GB" dirty="0">
                <a:effectLst/>
                <a:latin typeface="Helvetica" pitchFamily="2" charset="0"/>
              </a:rPr>
              <a:t> cannot break existing experiences </a:t>
            </a:r>
            <a:r>
              <a:rPr lang="en-GB" i="1" dirty="0">
                <a:effectLst/>
                <a:latin typeface="Helvetica" pitchFamily="2" charset="0"/>
              </a:rPr>
              <a:t>...</a:t>
            </a:r>
            <a:endParaRPr lang="en-GB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88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63BD2-46A6-B64A-B07F-0C11B6DDB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Different approaches to SAS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1BB0D-F59C-4240-9B50-3CAA0F9C8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15</a:t>
            </a:fld>
            <a:endParaRPr lang="sv-S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F6D255-40BA-5E4A-9543-0E0468C8C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744" y="1821376"/>
            <a:ext cx="10536748" cy="3759765"/>
          </a:xfrm>
          <a:prstGeom prst="rect">
            <a:avLst/>
          </a:prstGeom>
        </p:spPr>
      </p:pic>
      <p:sp>
        <p:nvSpPr>
          <p:cNvPr id="13" name="Google Shape;339;p12">
            <a:extLst>
              <a:ext uri="{FF2B5EF4-FFF2-40B4-BE49-F238E27FC236}">
                <a16:creationId xmlns:a16="http://schemas.microsoft.com/office/drawing/2014/main" id="{A903C8F7-3C06-5649-9103-7AC053E967C2}"/>
              </a:ext>
            </a:extLst>
          </p:cNvPr>
          <p:cNvSpPr/>
          <p:nvPr/>
        </p:nvSpPr>
        <p:spPr>
          <a:xfrm>
            <a:off x="915990" y="5772924"/>
            <a:ext cx="6983056" cy="36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400"/>
            </a:pPr>
            <a:r>
              <a:rPr lang="en-GB" sz="1800" dirty="0">
                <a:solidFill>
                  <a:schemeClr val="accent1"/>
                </a:solidFill>
                <a:hlinkClick r:id="rId4"/>
              </a:rPr>
              <a:t>https://www.isis.stfc.ac.uk/Pages/SANSdataanalysisOverview.aspx</a:t>
            </a:r>
            <a:endParaRPr sz="11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C7F4AC90-CE3D-B640-B851-91BD2BA3B33A}"/>
              </a:ext>
            </a:extLst>
          </p:cNvPr>
          <p:cNvSpPr/>
          <p:nvPr/>
        </p:nvSpPr>
        <p:spPr>
          <a:xfrm>
            <a:off x="5646058" y="1929184"/>
            <a:ext cx="1117600" cy="97245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Multiply 17">
            <a:extLst>
              <a:ext uri="{FF2B5EF4-FFF2-40B4-BE49-F238E27FC236}">
                <a16:creationId xmlns:a16="http://schemas.microsoft.com/office/drawing/2014/main" id="{BD91D700-9DDF-2240-824D-6F1134B35F78}"/>
              </a:ext>
            </a:extLst>
          </p:cNvPr>
          <p:cNvSpPr/>
          <p:nvPr/>
        </p:nvSpPr>
        <p:spPr>
          <a:xfrm>
            <a:off x="7617692" y="1929183"/>
            <a:ext cx="1117600" cy="97245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2389C7-CCC4-A84B-90AC-E2EED6C5AA13}"/>
              </a:ext>
            </a:extLst>
          </p:cNvPr>
          <p:cNvSpPr txBox="1"/>
          <p:nvPr/>
        </p:nvSpPr>
        <p:spPr>
          <a:xfrm>
            <a:off x="5929087" y="1444947"/>
            <a:ext cx="2568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rgbClr val="FF2600"/>
                </a:solidFill>
              </a:rPr>
              <a:t>Not in </a:t>
            </a:r>
            <a:r>
              <a:rPr lang="en-GB" sz="2000" dirty="0" err="1">
                <a:solidFill>
                  <a:srgbClr val="FF2600"/>
                </a:solidFill>
              </a:rPr>
              <a:t>SasView</a:t>
            </a:r>
            <a:r>
              <a:rPr lang="en-GB" sz="2000" dirty="0">
                <a:solidFill>
                  <a:srgbClr val="FF2600"/>
                </a:solidFill>
              </a:rPr>
              <a:t> scope</a:t>
            </a:r>
          </a:p>
        </p:txBody>
      </p:sp>
    </p:spTree>
    <p:extLst>
      <p:ext uri="{BB962C8B-B14F-4D97-AF65-F5344CB8AC3E}">
        <p14:creationId xmlns:p14="http://schemas.microsoft.com/office/powerpoint/2010/main" val="279043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4612-0AA6-1D49-A9EA-AE2523F5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Typical </a:t>
            </a:r>
            <a:r>
              <a:rPr lang="en-US" dirty="0" err="1"/>
              <a:t>SasView</a:t>
            </a:r>
            <a:r>
              <a:rPr lang="en-US" dirty="0"/>
              <a:t>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DFC95-A775-D746-A362-A05A9617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16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1F013D-2E3B-6A4B-8D60-F49E38AAACB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3709" y="1527926"/>
            <a:ext cx="9360000" cy="507076"/>
          </a:xfrm>
        </p:spPr>
        <p:txBody>
          <a:bodyPr/>
          <a:lstStyle/>
          <a:p>
            <a:r>
              <a:rPr lang="sv-SE" dirty="0"/>
              <a:t>For </a:t>
            </a:r>
            <a:r>
              <a:rPr lang="sv-SE" dirty="0" err="1"/>
              <a:t>reduced</a:t>
            </a:r>
            <a:r>
              <a:rPr lang="sv-SE" dirty="0"/>
              <a:t> data:</a:t>
            </a:r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20F0F8EA-B3F9-484C-A655-90E2BDC6E3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4425063"/>
              </p:ext>
            </p:extLst>
          </p:nvPr>
        </p:nvGraphicFramePr>
        <p:xfrm>
          <a:off x="2008911" y="2246516"/>
          <a:ext cx="7540400" cy="3827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14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5BF91-B071-7BD0-300A-8D64F189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Defining model is crucial for data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C97D6F-2F39-FE7D-72AB-5AAB665EC2AA}"/>
                  </a:ext>
                </a:extLst>
              </p:cNvPr>
              <p:cNvSpPr txBox="1"/>
              <p:nvPr/>
            </p:nvSpPr>
            <p:spPr>
              <a:xfrm>
                <a:off x="801672" y="1311774"/>
                <a:ext cx="5505033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6666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l"/>
                <a:endParaRPr lang="en-US" sz="2400" dirty="0">
                  <a:solidFill>
                    <a:srgbClr val="666666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l"/>
                <a:r>
                  <a:rPr lang="en-US" sz="2000" i="1" dirty="0">
                    <a:solidFill>
                      <a:srgbClr val="6666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</a:t>
                </a:r>
                <a:r>
                  <a:rPr lang="en-US" sz="2000" dirty="0">
                    <a:solidFill>
                      <a:srgbClr val="6666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is the number density of particles</a:t>
                </a:r>
              </a:p>
              <a:p>
                <a:pPr algn="l"/>
                <a:r>
                  <a:rPr lang="en-US" sz="2000" i="1" dirty="0">
                    <a:solidFill>
                      <a:srgbClr val="6666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</a:t>
                </a:r>
                <a:r>
                  <a:rPr lang="en-US" sz="2000" dirty="0">
                    <a:solidFill>
                      <a:srgbClr val="6666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</a:t>
                </a:r>
                <a:r>
                  <a:rPr lang="en-US" sz="2000" i="1" dirty="0">
                    <a:solidFill>
                      <a:srgbClr val="6666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</a:t>
                </a:r>
                <a:r>
                  <a:rPr lang="en-US" sz="2000" dirty="0">
                    <a:solidFill>
                      <a:srgbClr val="6666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) is the form factor (particle shape)</a:t>
                </a:r>
              </a:p>
              <a:p>
                <a:pPr algn="l"/>
                <a:r>
                  <a:rPr lang="en-US" sz="2000" i="1" dirty="0">
                    <a:solidFill>
                      <a:srgbClr val="6666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</a:t>
                </a:r>
                <a:r>
                  <a:rPr lang="en-US" sz="2000" dirty="0">
                    <a:solidFill>
                      <a:srgbClr val="6666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</a:t>
                </a:r>
                <a:r>
                  <a:rPr lang="en-US" sz="2000" i="1" dirty="0">
                    <a:solidFill>
                      <a:srgbClr val="6666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</a:t>
                </a:r>
                <a:r>
                  <a:rPr lang="en-US" sz="2000" dirty="0">
                    <a:solidFill>
                      <a:srgbClr val="66666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) is the structure factor (particle interactions</a:t>
                </a:r>
                <a:r>
                  <a:rPr lang="en-US" dirty="0">
                    <a:solidFill>
                      <a:srgbClr val="666666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C97D6F-2F39-FE7D-72AB-5AAB665EC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72" y="1311774"/>
                <a:ext cx="5505033" cy="1754326"/>
              </a:xfrm>
              <a:prstGeom prst="rect">
                <a:avLst/>
              </a:prstGeom>
              <a:blipFill>
                <a:blip r:embed="rId2"/>
                <a:stretch>
                  <a:fillRect l="-1152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622DEAC-C9E4-9B9A-187B-DC404A67AC33}"/>
              </a:ext>
            </a:extLst>
          </p:cNvPr>
          <p:cNvGrpSpPr/>
          <p:nvPr/>
        </p:nvGrpSpPr>
        <p:grpSpPr>
          <a:xfrm>
            <a:off x="474134" y="4129410"/>
            <a:ext cx="4887314" cy="2485358"/>
            <a:chOff x="474133" y="3676270"/>
            <a:chExt cx="5245100" cy="294159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656087-F244-65E8-01E7-8D76D5E07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33" y="3676270"/>
              <a:ext cx="5245100" cy="27432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B0C4D1-BC36-ADEE-F009-11F1CB18F4BB}"/>
                </a:ext>
              </a:extLst>
            </p:cNvPr>
            <p:cNvSpPr txBox="1"/>
            <p:nvPr/>
          </p:nvSpPr>
          <p:spPr>
            <a:xfrm>
              <a:off x="1640416" y="6213121"/>
              <a:ext cx="3764238" cy="404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>
                  <a:solidFill>
                    <a:srgbClr val="666666"/>
                  </a:solidFill>
                </a:rPr>
                <a:t>Cylinder radius = 40Å, lenght = 200Å</a:t>
              </a:r>
            </a:p>
          </p:txBody>
        </p:sp>
        <p:sp>
          <p:nvSpPr>
            <p:cNvPr id="9" name="Direct Access Storage 8">
              <a:extLst>
                <a:ext uri="{FF2B5EF4-FFF2-40B4-BE49-F238E27FC236}">
                  <a16:creationId xmlns:a16="http://schemas.microsoft.com/office/drawing/2014/main" id="{EE7170E9-9F91-B3F7-DAD8-7C879AC3A78E}"/>
                </a:ext>
              </a:extLst>
            </p:cNvPr>
            <p:cNvSpPr/>
            <p:nvPr/>
          </p:nvSpPr>
          <p:spPr>
            <a:xfrm>
              <a:off x="1304544" y="4462272"/>
              <a:ext cx="2011680" cy="521393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1407E8-2129-396E-0A0F-9FBCA9C87239}"/>
              </a:ext>
            </a:extLst>
          </p:cNvPr>
          <p:cNvGrpSpPr/>
          <p:nvPr/>
        </p:nvGrpSpPr>
        <p:grpSpPr>
          <a:xfrm>
            <a:off x="6578955" y="4129410"/>
            <a:ext cx="4899537" cy="2485358"/>
            <a:chOff x="6164002" y="3704170"/>
            <a:chExt cx="5245100" cy="289729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063BB00-A22E-7B9C-AA84-9724066D4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4002" y="3704170"/>
              <a:ext cx="5245100" cy="27432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CB6DE4-3CB7-F3F9-25E4-B09587FE5FAD}"/>
                </a:ext>
              </a:extLst>
            </p:cNvPr>
            <p:cNvSpPr txBox="1"/>
            <p:nvPr/>
          </p:nvSpPr>
          <p:spPr>
            <a:xfrm>
              <a:off x="6658568" y="6209213"/>
              <a:ext cx="3578032" cy="392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666666"/>
                  </a:solidFill>
                </a:rPr>
                <a:t>Hardsphere, effective radius = 50Å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2F4A05-B4FF-A01E-3A79-3519A0EA6F26}"/>
                </a:ext>
              </a:extLst>
            </p:cNvPr>
            <p:cNvSpPr/>
            <p:nvPr/>
          </p:nvSpPr>
          <p:spPr>
            <a:xfrm>
              <a:off x="7534434" y="4669317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37B675A-B671-51DE-0AF4-937DC84811C3}"/>
                </a:ext>
              </a:extLst>
            </p:cNvPr>
            <p:cNvSpPr/>
            <p:nvPr/>
          </p:nvSpPr>
          <p:spPr>
            <a:xfrm>
              <a:off x="8259619" y="4467313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FD231E8-5FCE-6AF4-9D4C-1964FA9F87C9}"/>
                </a:ext>
              </a:extLst>
            </p:cNvPr>
            <p:cNvSpPr/>
            <p:nvPr/>
          </p:nvSpPr>
          <p:spPr>
            <a:xfrm>
              <a:off x="7554289" y="5061824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9BDD4E-E1D6-70D6-DF0D-F7046CF963B8}"/>
                </a:ext>
              </a:extLst>
            </p:cNvPr>
            <p:cNvSpPr/>
            <p:nvPr/>
          </p:nvSpPr>
          <p:spPr>
            <a:xfrm>
              <a:off x="7820724" y="5335633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793143B-240C-611B-AB03-5FD0145DE3BE}"/>
                </a:ext>
              </a:extLst>
            </p:cNvPr>
            <p:cNvSpPr/>
            <p:nvPr/>
          </p:nvSpPr>
          <p:spPr>
            <a:xfrm>
              <a:off x="8057089" y="4933099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08AB4A4-35CE-4098-444A-A6879808B19F}"/>
                </a:ext>
              </a:extLst>
            </p:cNvPr>
            <p:cNvSpPr/>
            <p:nvPr/>
          </p:nvSpPr>
          <p:spPr>
            <a:xfrm>
              <a:off x="8454876" y="5249722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94918F0-1786-ED31-621A-7208573EBF8A}"/>
                </a:ext>
              </a:extLst>
            </p:cNvPr>
            <p:cNvSpPr/>
            <p:nvPr/>
          </p:nvSpPr>
          <p:spPr>
            <a:xfrm>
              <a:off x="8540035" y="4837002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2BA49FE-3EE8-F035-407F-B656F304521B}"/>
                </a:ext>
              </a:extLst>
            </p:cNvPr>
            <p:cNvCxnSpPr>
              <a:stCxn id="13" idx="7"/>
              <a:endCxn id="14" idx="2"/>
            </p:cNvCxnSpPr>
            <p:nvPr/>
          </p:nvCxnSpPr>
          <p:spPr>
            <a:xfrm flipV="1">
              <a:off x="7773784" y="4570945"/>
              <a:ext cx="485835" cy="12872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F3B0CBB-1506-603D-2379-6BE7D9C09F54}"/>
                </a:ext>
              </a:extLst>
            </p:cNvPr>
            <p:cNvCxnSpPr>
              <a:cxnSpLocks/>
              <a:stCxn id="13" idx="5"/>
              <a:endCxn id="17" idx="1"/>
            </p:cNvCxnSpPr>
            <p:nvPr/>
          </p:nvCxnSpPr>
          <p:spPr>
            <a:xfrm>
              <a:off x="7773784" y="4846228"/>
              <a:ext cx="324371" cy="1172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81D786-E16A-0C67-EA40-B6D54B85F203}"/>
              </a:ext>
            </a:extLst>
          </p:cNvPr>
          <p:cNvGrpSpPr/>
          <p:nvPr/>
        </p:nvGrpSpPr>
        <p:grpSpPr>
          <a:xfrm>
            <a:off x="6658568" y="1160134"/>
            <a:ext cx="4731760" cy="2819436"/>
            <a:chOff x="6658568" y="1160134"/>
            <a:chExt cx="4731760" cy="281943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BFBB731-7CF3-6DCF-8337-7318BAA8524E}"/>
                </a:ext>
              </a:extLst>
            </p:cNvPr>
            <p:cNvGrpSpPr/>
            <p:nvPr/>
          </p:nvGrpSpPr>
          <p:grpSpPr>
            <a:xfrm>
              <a:off x="6658568" y="1160134"/>
              <a:ext cx="4731760" cy="2474722"/>
              <a:chOff x="6658568" y="1050950"/>
              <a:chExt cx="4731760" cy="2474722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6041D53-0BDE-17D7-0E7A-88485C58B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58568" y="1050950"/>
                <a:ext cx="4731760" cy="2474722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D9E1A32-7B63-CEBE-27E8-A2EFFD92AD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4433" t="9124" r="22189" b="11461"/>
              <a:stretch/>
            </p:blipFill>
            <p:spPr>
              <a:xfrm>
                <a:off x="7432760" y="1397366"/>
                <a:ext cx="2093378" cy="1609134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7DCB78-422F-7A06-6272-1618CF713DA9}"/>
                </a:ext>
              </a:extLst>
            </p:cNvPr>
            <p:cNvSpPr txBox="1"/>
            <p:nvPr/>
          </p:nvSpPr>
          <p:spPr>
            <a:xfrm>
              <a:off x="7014949" y="3610238"/>
              <a:ext cx="2928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rgbClr val="666666"/>
                  </a:solidFill>
                </a:rPr>
                <a:t>Protein structure coordinates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402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3892-A60D-561B-B0E9-FD835CFAB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332285"/>
            <a:ext cx="9360000" cy="657339"/>
          </a:xfrm>
        </p:spPr>
        <p:txBody>
          <a:bodyPr>
            <a:normAutofit fontScale="90000"/>
          </a:bodyPr>
          <a:lstStyle/>
          <a:p>
            <a:r>
              <a:rPr lang="sv-SE" sz="4400" dirty="0" err="1"/>
              <a:t>Fitting</a:t>
            </a:r>
            <a:r>
              <a:rPr lang="sv-SE" sz="4400" dirty="0"/>
              <a:t> </a:t>
            </a:r>
            <a:r>
              <a:rPr lang="sv-SE" sz="4400" dirty="0" err="1"/>
              <a:t>model</a:t>
            </a:r>
            <a:r>
              <a:rPr lang="sv-SE" sz="4400" dirty="0"/>
              <a:t> to data </a:t>
            </a:r>
            <a:r>
              <a:rPr lang="sv-SE" sz="4400" dirty="0" err="1"/>
              <a:t>through</a:t>
            </a:r>
            <a:r>
              <a:rPr lang="sv-SE" sz="4400" dirty="0"/>
              <a:t> </a:t>
            </a:r>
            <a:r>
              <a:rPr lang="sv-SE" sz="4400" i="1" dirty="0"/>
              <a:t>χ</a:t>
            </a:r>
            <a:r>
              <a:rPr lang="sv-SE" sz="4400" baseline="30000" dirty="0"/>
              <a:t>2</a:t>
            </a:r>
            <a:r>
              <a:rPr lang="sv-SE" sz="4400" dirty="0"/>
              <a:t> </a:t>
            </a:r>
            <a:r>
              <a:rPr lang="sv-SE" sz="4400" dirty="0" err="1"/>
              <a:t>optimization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DF7CE-CBEE-36CC-1D47-54E7336B8F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3900" y="3339841"/>
            <a:ext cx="2606943" cy="3517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E9EC630-0F24-C630-8591-68468C6048CC}"/>
              </a:ext>
            </a:extLst>
          </p:cNvPr>
          <p:cNvGrpSpPr/>
          <p:nvPr/>
        </p:nvGrpSpPr>
        <p:grpSpPr>
          <a:xfrm>
            <a:off x="6601643" y="3264616"/>
            <a:ext cx="2948758" cy="3593126"/>
            <a:chOff x="5084788" y="2311399"/>
            <a:chExt cx="2776512" cy="376535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835066-D29B-8813-CE9B-9F523E4921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84788" y="2311399"/>
              <a:ext cx="2776512" cy="376535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74E255C-8A69-65DC-A83D-F5028CE02961}"/>
                </a:ext>
              </a:extLst>
            </p:cNvPr>
            <p:cNvSpPr/>
            <p:nvPr/>
          </p:nvSpPr>
          <p:spPr>
            <a:xfrm>
              <a:off x="7518400" y="3378200"/>
              <a:ext cx="292100" cy="1155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C368169-F28D-4F69-1A6A-728C0DF701AB}"/>
              </a:ext>
            </a:extLst>
          </p:cNvPr>
          <p:cNvGraphicFramePr>
            <a:graphicFrameLocks noGrp="1"/>
          </p:cNvGraphicFramePr>
          <p:nvPr/>
        </p:nvGraphicFramePr>
        <p:xfrm>
          <a:off x="1458738" y="1119057"/>
          <a:ext cx="5394442" cy="252491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697221">
                  <a:extLst>
                    <a:ext uri="{9D8B030D-6E8A-4147-A177-3AD203B41FA5}">
                      <a16:colId xmlns:a16="http://schemas.microsoft.com/office/drawing/2014/main" val="3342422542"/>
                    </a:ext>
                  </a:extLst>
                </a:gridCol>
                <a:gridCol w="2697221">
                  <a:extLst>
                    <a:ext uri="{9D8B030D-6E8A-4147-A177-3AD203B41FA5}">
                      <a16:colId xmlns:a16="http://schemas.microsoft.com/office/drawing/2014/main" val="335240172"/>
                    </a:ext>
                  </a:extLst>
                </a:gridCol>
              </a:tblGrid>
              <a:tr h="504983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Before 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185940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model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062362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lenght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350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00269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radius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35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144360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endParaRPr lang="sv-SE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416.9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107588"/>
                  </a:ext>
                </a:extLst>
              </a:tr>
            </a:tbl>
          </a:graphicData>
        </a:graphic>
      </p:graphicFrame>
      <p:sp>
        <p:nvSpPr>
          <p:cNvPr id="10" name="Direct Access Storage 9">
            <a:extLst>
              <a:ext uri="{FF2B5EF4-FFF2-40B4-BE49-F238E27FC236}">
                <a16:creationId xmlns:a16="http://schemas.microsoft.com/office/drawing/2014/main" id="{06204697-CBAA-6DB8-DE6B-7248E382365B}"/>
              </a:ext>
            </a:extLst>
          </p:cNvPr>
          <p:cNvSpPr/>
          <p:nvPr/>
        </p:nvSpPr>
        <p:spPr>
          <a:xfrm>
            <a:off x="4213468" y="1653178"/>
            <a:ext cx="1752134" cy="42445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2AB6DF-456C-A0A5-D8B3-0E3DB1D15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676" y="3205714"/>
            <a:ext cx="2364901" cy="323959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01EE352-3883-AF49-72ED-65C5F5ED70F5}"/>
              </a:ext>
            </a:extLst>
          </p:cNvPr>
          <p:cNvGraphicFramePr>
            <a:graphicFrameLocks noGrp="1"/>
          </p:cNvGraphicFramePr>
          <p:nvPr/>
        </p:nvGraphicFramePr>
        <p:xfrm>
          <a:off x="6895025" y="1127368"/>
          <a:ext cx="2697221" cy="25166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697221">
                  <a:extLst>
                    <a:ext uri="{9D8B030D-6E8A-4147-A177-3AD203B41FA5}">
                      <a16:colId xmlns:a16="http://schemas.microsoft.com/office/drawing/2014/main" val="4172371740"/>
                    </a:ext>
                  </a:extLst>
                </a:gridCol>
              </a:tblGrid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After</a:t>
                      </a:r>
                      <a:r>
                        <a:rPr lang="sv-SE" dirty="0"/>
                        <a:t> 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086311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470550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/>
                        <a:t>400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758666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/>
                        <a:t>40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53532"/>
                  </a:ext>
                </a:extLst>
              </a:tr>
              <a:tr h="496672">
                <a:tc>
                  <a:txBody>
                    <a:bodyPr/>
                    <a:lstStyle/>
                    <a:p>
                      <a:r>
                        <a:rPr lang="sv-SE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103651"/>
                  </a:ext>
                </a:extLst>
              </a:tr>
            </a:tbl>
          </a:graphicData>
        </a:graphic>
      </p:graphicFrame>
      <p:sp>
        <p:nvSpPr>
          <p:cNvPr id="13" name="Direct Access Storage 12">
            <a:extLst>
              <a:ext uri="{FF2B5EF4-FFF2-40B4-BE49-F238E27FC236}">
                <a16:creationId xmlns:a16="http://schemas.microsoft.com/office/drawing/2014/main" id="{BA6B679A-5453-8DAB-6453-A027C816EA42}"/>
              </a:ext>
            </a:extLst>
          </p:cNvPr>
          <p:cNvSpPr/>
          <p:nvPr/>
        </p:nvSpPr>
        <p:spPr>
          <a:xfrm>
            <a:off x="6963617" y="1750935"/>
            <a:ext cx="2222612" cy="295055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E13966-ADB9-74C3-B6EE-69DC0620A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943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6538AC9A-C90A-43F6-5653-95DD6330FC0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4612" y="1878036"/>
            <a:ext cx="7556588" cy="4225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ED036-EF09-4642-93BC-F1AD2D7A5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70+ </a:t>
            </a:r>
            <a:r>
              <a:rPr lang="sv-SE" dirty="0" err="1"/>
              <a:t>models</a:t>
            </a:r>
            <a:r>
              <a:rPr lang="sv-SE" dirty="0"/>
              <a:t> to </a:t>
            </a:r>
            <a:r>
              <a:rPr lang="sv-SE" dirty="0" err="1"/>
              <a:t>explain</a:t>
            </a:r>
            <a:r>
              <a:rPr lang="sv-SE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C8CFB-C23C-B848-A6BD-D4DF0EE7E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19</a:t>
            </a:fld>
            <a:endParaRPr lang="sv-S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C913CA-0D5C-9348-87F8-D29ABE448A81}"/>
              </a:ext>
            </a:extLst>
          </p:cNvPr>
          <p:cNvGrpSpPr/>
          <p:nvPr/>
        </p:nvGrpSpPr>
        <p:grpSpPr>
          <a:xfrm>
            <a:off x="-141227" y="3024762"/>
            <a:ext cx="3207198" cy="750342"/>
            <a:chOff x="212185" y="2754391"/>
            <a:chExt cx="3207198" cy="750342"/>
          </a:xfrm>
        </p:grpSpPr>
        <p:sp>
          <p:nvSpPr>
            <p:cNvPr id="14" name="Google Shape;182;p31">
              <a:extLst>
                <a:ext uri="{FF2B5EF4-FFF2-40B4-BE49-F238E27FC236}">
                  <a16:creationId xmlns:a16="http://schemas.microsoft.com/office/drawing/2014/main" id="{FD24C6AE-E1D4-6E42-B38A-A23522B535F7}"/>
                </a:ext>
              </a:extLst>
            </p:cNvPr>
            <p:cNvSpPr txBox="1"/>
            <p:nvPr/>
          </p:nvSpPr>
          <p:spPr>
            <a:xfrm>
              <a:off x="212185" y="2754391"/>
              <a:ext cx="2607947" cy="750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r">
                <a:buSzPts val="1500"/>
              </a:pPr>
              <a:r>
                <a:rPr lang="en" sz="1600" dirty="0"/>
                <a:t>Data management</a:t>
              </a:r>
              <a:endParaRPr sz="1600" dirty="0"/>
            </a:p>
            <a:p>
              <a:pPr algn="r">
                <a:buSzPts val="1300"/>
              </a:pPr>
              <a:r>
                <a:rPr lang="en" sz="1600" dirty="0"/>
                <a:t>Common data formats supported, including NXCansas &amp; </a:t>
              </a:r>
              <a:r>
                <a:rPr lang="en" sz="1600" i="1" dirty="0"/>
                <a:t>cansas1D</a:t>
              </a:r>
              <a:endParaRPr sz="1600" dirty="0"/>
            </a:p>
          </p:txBody>
        </p:sp>
        <p:sp>
          <p:nvSpPr>
            <p:cNvPr id="18" name="Google Shape;186;p31">
              <a:extLst>
                <a:ext uri="{FF2B5EF4-FFF2-40B4-BE49-F238E27FC236}">
                  <a16:creationId xmlns:a16="http://schemas.microsoft.com/office/drawing/2014/main" id="{8D02F92A-4468-7C42-A55E-FEA968C8A2DE}"/>
                </a:ext>
              </a:extLst>
            </p:cNvPr>
            <p:cNvSpPr/>
            <p:nvPr/>
          </p:nvSpPr>
          <p:spPr>
            <a:xfrm>
              <a:off x="2800807" y="2971332"/>
              <a:ext cx="618576" cy="294825"/>
            </a:xfrm>
            <a:prstGeom prst="rightArrow">
              <a:avLst>
                <a:gd name="adj1" fmla="val 48674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DA965F-1EFA-C044-92DF-93CDAF7FDD0C}"/>
              </a:ext>
            </a:extLst>
          </p:cNvPr>
          <p:cNvGrpSpPr/>
          <p:nvPr/>
        </p:nvGrpSpPr>
        <p:grpSpPr>
          <a:xfrm>
            <a:off x="-212067" y="4551806"/>
            <a:ext cx="3526679" cy="572075"/>
            <a:chOff x="478885" y="4212138"/>
            <a:chExt cx="3526679" cy="572075"/>
          </a:xfrm>
        </p:grpSpPr>
        <p:sp>
          <p:nvSpPr>
            <p:cNvPr id="17" name="Google Shape;185;p31">
              <a:extLst>
                <a:ext uri="{FF2B5EF4-FFF2-40B4-BE49-F238E27FC236}">
                  <a16:creationId xmlns:a16="http://schemas.microsoft.com/office/drawing/2014/main" id="{A76358B5-87EE-6B46-9555-774531D2FF53}"/>
                </a:ext>
              </a:extLst>
            </p:cNvPr>
            <p:cNvSpPr txBox="1"/>
            <p:nvPr/>
          </p:nvSpPr>
          <p:spPr>
            <a:xfrm>
              <a:off x="478885" y="4212138"/>
              <a:ext cx="3526679" cy="57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Analysis Tool Choice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&amp;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Plotting</a:t>
              </a:r>
              <a:endParaRPr sz="1600" dirty="0"/>
            </a:p>
          </p:txBody>
        </p:sp>
        <p:sp>
          <p:nvSpPr>
            <p:cNvPr id="19" name="Google Shape;187;p31">
              <a:extLst>
                <a:ext uri="{FF2B5EF4-FFF2-40B4-BE49-F238E27FC236}">
                  <a16:creationId xmlns:a16="http://schemas.microsoft.com/office/drawing/2014/main" id="{95D76609-9B38-6041-AA71-0BBA0DE919BB}"/>
                </a:ext>
              </a:extLst>
            </p:cNvPr>
            <p:cNvSpPr/>
            <p:nvPr/>
          </p:nvSpPr>
          <p:spPr>
            <a:xfrm>
              <a:off x="3237006" y="4463850"/>
              <a:ext cx="574618" cy="21608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9318C3-892E-D04D-8C05-2657671A2718}"/>
              </a:ext>
            </a:extLst>
          </p:cNvPr>
          <p:cNvGrpSpPr/>
          <p:nvPr/>
        </p:nvGrpSpPr>
        <p:grpSpPr>
          <a:xfrm>
            <a:off x="2138437" y="5304424"/>
            <a:ext cx="4011925" cy="1200856"/>
            <a:chOff x="2138437" y="4939753"/>
            <a:chExt cx="4011925" cy="1200856"/>
          </a:xfrm>
        </p:grpSpPr>
        <p:sp>
          <p:nvSpPr>
            <p:cNvPr id="16" name="Google Shape;184;p31">
              <a:extLst>
                <a:ext uri="{FF2B5EF4-FFF2-40B4-BE49-F238E27FC236}">
                  <a16:creationId xmlns:a16="http://schemas.microsoft.com/office/drawing/2014/main" id="{9A156BBA-89A1-C14E-A04C-15AC21F9BC07}"/>
                </a:ext>
              </a:extLst>
            </p:cNvPr>
            <p:cNvSpPr txBox="1"/>
            <p:nvPr/>
          </p:nvSpPr>
          <p:spPr>
            <a:xfrm>
              <a:off x="2138437" y="5714533"/>
              <a:ext cx="4011925" cy="426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Polydispersity (choice of distribution and distribution parameters)</a:t>
              </a:r>
              <a:endParaRPr sz="1600" dirty="0"/>
            </a:p>
          </p:txBody>
        </p:sp>
        <p:sp>
          <p:nvSpPr>
            <p:cNvPr id="20" name="Google Shape;188;p31">
              <a:extLst>
                <a:ext uri="{FF2B5EF4-FFF2-40B4-BE49-F238E27FC236}">
                  <a16:creationId xmlns:a16="http://schemas.microsoft.com/office/drawing/2014/main" id="{A6797D35-E296-9C48-B4C5-FDCBEA825FE9}"/>
                </a:ext>
              </a:extLst>
            </p:cNvPr>
            <p:cNvSpPr/>
            <p:nvPr/>
          </p:nvSpPr>
          <p:spPr>
            <a:xfrm rot="18059144">
              <a:off x="4599765" y="5225298"/>
              <a:ext cx="840514" cy="26942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92005E-A851-4D43-9F46-3C7D9D305E35}"/>
              </a:ext>
            </a:extLst>
          </p:cNvPr>
          <p:cNvGrpSpPr/>
          <p:nvPr/>
        </p:nvGrpSpPr>
        <p:grpSpPr>
          <a:xfrm>
            <a:off x="5601262" y="5569675"/>
            <a:ext cx="4862456" cy="797492"/>
            <a:chOff x="5618303" y="5221333"/>
            <a:chExt cx="4269104" cy="797492"/>
          </a:xfrm>
        </p:grpSpPr>
        <p:sp>
          <p:nvSpPr>
            <p:cNvPr id="13" name="Google Shape;181;p31">
              <a:extLst>
                <a:ext uri="{FF2B5EF4-FFF2-40B4-BE49-F238E27FC236}">
                  <a16:creationId xmlns:a16="http://schemas.microsoft.com/office/drawing/2014/main" id="{6AFCB641-B4C7-AB46-9BA3-0BBEFE7A0B05}"/>
                </a:ext>
              </a:extLst>
            </p:cNvPr>
            <p:cNvSpPr txBox="1"/>
            <p:nvPr/>
          </p:nvSpPr>
          <p:spPr>
            <a:xfrm>
              <a:off x="6046488" y="5714533"/>
              <a:ext cx="3840919" cy="304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Resolution smearing (pinhole and slit)</a:t>
              </a:r>
              <a:endParaRPr sz="1600" dirty="0"/>
            </a:p>
            <a:p>
              <a:pPr algn="ctr">
                <a:buSzPts val="1300"/>
              </a:pPr>
              <a:r>
                <a:rPr lang="en" sz="1600" dirty="0"/>
                <a:t>Automatically from data or provide parameters</a:t>
              </a:r>
              <a:endParaRPr sz="1600" dirty="0"/>
            </a:p>
          </p:txBody>
        </p:sp>
        <p:sp>
          <p:nvSpPr>
            <p:cNvPr id="21" name="Google Shape;189;p31">
              <a:extLst>
                <a:ext uri="{FF2B5EF4-FFF2-40B4-BE49-F238E27FC236}">
                  <a16:creationId xmlns:a16="http://schemas.microsoft.com/office/drawing/2014/main" id="{B1F9BA50-F985-A140-AC8A-34058050B728}"/>
                </a:ext>
              </a:extLst>
            </p:cNvPr>
            <p:cNvSpPr/>
            <p:nvPr/>
          </p:nvSpPr>
          <p:spPr>
            <a:xfrm rot="12739603">
              <a:off x="5618303" y="5221333"/>
              <a:ext cx="954221" cy="33987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3754BD-094F-5840-9E47-9B86C5AD1628}"/>
              </a:ext>
            </a:extLst>
          </p:cNvPr>
          <p:cNvGrpSpPr/>
          <p:nvPr/>
        </p:nvGrpSpPr>
        <p:grpSpPr>
          <a:xfrm>
            <a:off x="3583132" y="1329256"/>
            <a:ext cx="3840919" cy="1350851"/>
            <a:chOff x="4178217" y="1605029"/>
            <a:chExt cx="3369423" cy="1350851"/>
          </a:xfrm>
        </p:grpSpPr>
        <p:sp>
          <p:nvSpPr>
            <p:cNvPr id="15" name="Google Shape;183;p31">
              <a:extLst>
                <a:ext uri="{FF2B5EF4-FFF2-40B4-BE49-F238E27FC236}">
                  <a16:creationId xmlns:a16="http://schemas.microsoft.com/office/drawing/2014/main" id="{00ACBF1D-247E-EF44-BA61-152B66185F84}"/>
                </a:ext>
              </a:extLst>
            </p:cNvPr>
            <p:cNvSpPr txBox="1"/>
            <p:nvPr/>
          </p:nvSpPr>
          <p:spPr>
            <a:xfrm>
              <a:off x="4178217" y="1605029"/>
              <a:ext cx="3369423" cy="328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Wide choice of built-in models (&gt; 70)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F(Q), S(Q) &amp; F(Q)*S(Q)</a:t>
              </a:r>
              <a:endParaRPr sz="1600" dirty="0"/>
            </a:p>
          </p:txBody>
        </p:sp>
        <p:sp>
          <p:nvSpPr>
            <p:cNvPr id="22" name="Google Shape;190;p31">
              <a:extLst>
                <a:ext uri="{FF2B5EF4-FFF2-40B4-BE49-F238E27FC236}">
                  <a16:creationId xmlns:a16="http://schemas.microsoft.com/office/drawing/2014/main" id="{D4EB9BCF-8574-3A4B-B308-F047DA42BA74}"/>
                </a:ext>
              </a:extLst>
            </p:cNvPr>
            <p:cNvSpPr/>
            <p:nvPr/>
          </p:nvSpPr>
          <p:spPr>
            <a:xfrm rot="6333609">
              <a:off x="5605461" y="2478997"/>
              <a:ext cx="737757" cy="21600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2DAA76C-3071-1C47-AFB2-039EB386A44D}"/>
              </a:ext>
            </a:extLst>
          </p:cNvPr>
          <p:cNvGrpSpPr/>
          <p:nvPr/>
        </p:nvGrpSpPr>
        <p:grpSpPr>
          <a:xfrm>
            <a:off x="7637572" y="1255062"/>
            <a:ext cx="3840919" cy="1158805"/>
            <a:chOff x="8857791" y="1705004"/>
            <a:chExt cx="1870684" cy="1158805"/>
          </a:xfrm>
        </p:grpSpPr>
        <p:sp>
          <p:nvSpPr>
            <p:cNvPr id="12" name="Google Shape;180;p31">
              <a:extLst>
                <a:ext uri="{FF2B5EF4-FFF2-40B4-BE49-F238E27FC236}">
                  <a16:creationId xmlns:a16="http://schemas.microsoft.com/office/drawing/2014/main" id="{CAA82A9E-040B-4544-A786-8CB197F70576}"/>
                </a:ext>
              </a:extLst>
            </p:cNvPr>
            <p:cNvSpPr txBox="1"/>
            <p:nvPr/>
          </p:nvSpPr>
          <p:spPr>
            <a:xfrm>
              <a:off x="8857791" y="1705004"/>
              <a:ext cx="1870684" cy="182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Single, batch </a:t>
              </a:r>
              <a:r>
                <a:rPr lang="en" sz="1600"/>
                <a:t>and  simultaneous </a:t>
              </a:r>
              <a:br>
                <a:rPr lang="en" sz="1600"/>
              </a:br>
              <a:r>
                <a:rPr lang="en" sz="1600"/>
                <a:t>1D and 2D </a:t>
              </a:r>
              <a:r>
                <a:rPr lang="en" sz="1600" dirty="0"/>
                <a:t>fitting</a:t>
              </a:r>
              <a:endParaRPr sz="1600" dirty="0"/>
            </a:p>
          </p:txBody>
        </p:sp>
        <p:sp>
          <p:nvSpPr>
            <p:cNvPr id="23" name="Google Shape;191;p31">
              <a:extLst>
                <a:ext uri="{FF2B5EF4-FFF2-40B4-BE49-F238E27FC236}">
                  <a16:creationId xmlns:a16="http://schemas.microsoft.com/office/drawing/2014/main" id="{C0BF1128-9753-5341-8F7D-43F12C2056AA}"/>
                </a:ext>
              </a:extLst>
            </p:cNvPr>
            <p:cNvSpPr/>
            <p:nvPr/>
          </p:nvSpPr>
          <p:spPr>
            <a:xfrm rot="7518490">
              <a:off x="9033470" y="2422671"/>
              <a:ext cx="587051" cy="29522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</p:spTree>
    <p:extLst>
      <p:ext uri="{BB962C8B-B14F-4D97-AF65-F5344CB8AC3E}">
        <p14:creationId xmlns:p14="http://schemas.microsoft.com/office/powerpoint/2010/main" val="326063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2AB7-6912-804D-8D77-A3DA5054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Before we start…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07A23-A961-1047-84AD-CDEBC3D4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</a:t>
            </a:fld>
            <a:endParaRPr lang="sv-SE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605993C8-B82E-0529-10A7-B49F3E2BA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59" b="46090"/>
          <a:stretch/>
        </p:blipFill>
        <p:spPr>
          <a:xfrm>
            <a:off x="3501654" y="1118854"/>
            <a:ext cx="5643072" cy="258281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F24071-C8AB-FC73-6BA9-6AA5629A4D7D}"/>
              </a:ext>
            </a:extLst>
          </p:cNvPr>
          <p:cNvSpPr txBox="1"/>
          <p:nvPr/>
        </p:nvSpPr>
        <p:spPr>
          <a:xfrm>
            <a:off x="5381522" y="6394036"/>
            <a:ext cx="1883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 err="1">
                <a:solidFill>
                  <a:srgbClr val="666666"/>
                </a:solidFill>
              </a:rPr>
              <a:t>www.sasview.org</a:t>
            </a:r>
            <a:endParaRPr lang="en-SE" dirty="0">
              <a:solidFill>
                <a:srgbClr val="666666"/>
              </a:solidFill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F5766A-7281-7E5D-4EF1-A6D80FFFB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559" y="3796736"/>
            <a:ext cx="4411261" cy="250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8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43C2-C88C-913F-5755-7C737A29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E" dirty="0"/>
              <a:t>2D </a:t>
            </a:r>
            <a:r>
              <a:rPr lang="en-SE"/>
              <a:t>fitting </a:t>
            </a:r>
            <a:r>
              <a:rPr lang="sv-SE" dirty="0"/>
              <a:t>f</a:t>
            </a:r>
            <a:r>
              <a:rPr lang="en-SE"/>
              <a:t>or oriented or magnetic particles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A2196-8086-FCFC-AAB7-5294180CC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20</a:t>
            </a:fld>
            <a:endParaRPr lang="sv-S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C5B43A-CC5C-1047-340F-F535BA6B6F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2994" y="2140318"/>
            <a:ext cx="6516917" cy="301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A64A642-903B-7F3D-F4F7-7F65FF49D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089" y="1882087"/>
            <a:ext cx="4412966" cy="419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4710A1-ED9B-3765-97CD-F1A5081F18A1}"/>
              </a:ext>
            </a:extLst>
          </p:cNvPr>
          <p:cNvSpPr txBox="1"/>
          <p:nvPr/>
        </p:nvSpPr>
        <p:spPr>
          <a:xfrm>
            <a:off x="4677983" y="5861595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E" dirty="0">
                <a:solidFill>
                  <a:srgbClr val="666666"/>
                </a:solidFill>
              </a:rPr>
              <a:t>1D and 2D cylinder model</a:t>
            </a:r>
          </a:p>
        </p:txBody>
      </p:sp>
    </p:spTree>
    <p:extLst>
      <p:ext uri="{BB962C8B-B14F-4D97-AF65-F5344CB8AC3E}">
        <p14:creationId xmlns:p14="http://schemas.microsoft.com/office/powerpoint/2010/main" val="206706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117A-D04B-074D-BE06-C256261C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Plugin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FF74A-62AF-2A47-B6AE-FA8BFFEB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21</a:t>
            </a:fld>
            <a:endParaRPr lang="sv-SE"/>
          </a:p>
        </p:txBody>
      </p:sp>
      <p:pic>
        <p:nvPicPr>
          <p:cNvPr id="12" name="Content Placeholder 19">
            <a:extLst>
              <a:ext uri="{FF2B5EF4-FFF2-40B4-BE49-F238E27FC236}">
                <a16:creationId xmlns:a16="http://schemas.microsoft.com/office/drawing/2014/main" id="{69E3DF8D-25AE-634F-AFA2-FDEB0C9EA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746" y="3676054"/>
            <a:ext cx="4159567" cy="3148067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4E4D47-961A-9F49-BD54-80DC3948C6F5}"/>
              </a:ext>
            </a:extLst>
          </p:cNvPr>
          <p:cNvSpPr/>
          <p:nvPr/>
        </p:nvSpPr>
        <p:spPr>
          <a:xfrm>
            <a:off x="508746" y="1362878"/>
            <a:ext cx="40051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Dedicated editor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Syntax and performance testing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Directly available in </a:t>
            </a:r>
            <a:r>
              <a:rPr lang="en-US" dirty="0" err="1">
                <a:latin typeface="Arial"/>
                <a:cs typeface="Arial"/>
              </a:rPr>
              <a:t>SasView</a:t>
            </a:r>
            <a:r>
              <a:rPr lang="en-US" dirty="0">
                <a:latin typeface="Arial"/>
                <a:cs typeface="Arial"/>
              </a:rPr>
              <a:t> ecosystem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Community developed models can be deposited to marketplace: https://</a:t>
            </a:r>
            <a:r>
              <a:rPr lang="en-US" dirty="0" err="1">
                <a:latin typeface="Arial"/>
                <a:cs typeface="Arial"/>
              </a:rPr>
              <a:t>marketplace.sasview.org</a:t>
            </a:r>
            <a:r>
              <a:rPr lang="en-US" dirty="0">
                <a:latin typeface="Arial"/>
                <a:cs typeface="Arial"/>
              </a:rPr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7204D0-DC39-F440-A290-1AB57CFA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457" y="1349158"/>
            <a:ext cx="3040430" cy="4549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783C9D-183E-6848-8F39-9A20D43B6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683" y="1349158"/>
            <a:ext cx="3102018" cy="454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4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3D1D0-D121-8CD6-A8E2-2632B477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E" dirty="0"/>
              <a:t>Plugin models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1BF9BA-89C9-C552-E209-4A81E1E14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22</a:t>
            </a:fld>
            <a:endParaRPr lang="sv-SE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5EEC13C-6635-147D-7900-3A0453381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709" y="1706420"/>
            <a:ext cx="3774229" cy="476885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EF3766-FA8D-1992-110A-7943A969A6D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3709" y="1009083"/>
            <a:ext cx="9360000" cy="507076"/>
          </a:xfrm>
        </p:spPr>
        <p:txBody>
          <a:bodyPr/>
          <a:lstStyle/>
          <a:p>
            <a:r>
              <a:rPr lang="en-SE" dirty="0"/>
              <a:t>Available at </a:t>
            </a:r>
            <a:r>
              <a:rPr lang="en-GB" dirty="0"/>
              <a:t>https://</a:t>
            </a:r>
            <a:r>
              <a:rPr lang="en-GB" dirty="0" err="1"/>
              <a:t>www.sasview.org</a:t>
            </a:r>
            <a:r>
              <a:rPr lang="en-GB" dirty="0"/>
              <a:t>/download/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44304E-13D3-6FDC-C0CE-5A3DA0C32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173" y="1706420"/>
            <a:ext cx="6662238" cy="350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2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0B84F-7EC4-1F2D-3FD7-035A58F38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model should I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AC7F4-ED9E-AA33-4AC7-1522C06FF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Prior knowledge</a:t>
            </a:r>
          </a:p>
          <a:p>
            <a:pPr marL="0" indent="0">
              <a:buNone/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Literature search</a:t>
            </a:r>
          </a:p>
          <a:p>
            <a:pPr marL="0" indent="0">
              <a:buNone/>
            </a:pPr>
            <a:r>
              <a:rPr lang="en-US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documentation</a:t>
            </a:r>
          </a:p>
          <a:p>
            <a:pPr marL="0" indent="0">
              <a:buNone/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Usually, more than one model fits</a:t>
            </a:r>
          </a:p>
          <a:p>
            <a:pPr marL="0" indent="0">
              <a:buNone/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Model-free analysis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25BBF-E7BF-CD17-9AF0-B88BE0246E1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802954" y="1562100"/>
            <a:ext cx="4135993" cy="4768850"/>
          </a:xfrm>
        </p:spPr>
      </p:pic>
    </p:spTree>
    <p:extLst>
      <p:ext uri="{BB962C8B-B14F-4D97-AF65-F5344CB8AC3E}">
        <p14:creationId xmlns:p14="http://schemas.microsoft.com/office/powerpoint/2010/main" val="113088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EB40E-83A0-DC14-200F-5A06B930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LLMs can of course help... </a:t>
            </a:r>
          </a:p>
        </p:txBody>
      </p:sp>
      <p:pic>
        <p:nvPicPr>
          <p:cNvPr id="6" name="Content Placeholder 5" descr="A screenshot of a chat&#10;&#10;AI-generated content may be incorrect.">
            <a:extLst>
              <a:ext uri="{FF2B5EF4-FFF2-40B4-BE49-F238E27FC236}">
                <a16:creationId xmlns:a16="http://schemas.microsoft.com/office/drawing/2014/main" id="{441CC05B-9E1E-3785-83CF-1AD1AD618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264" y="1061088"/>
            <a:ext cx="5032142" cy="5637423"/>
          </a:xfrm>
        </p:spPr>
      </p:pic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D8E564-4C91-499B-5429-0DB54543867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5826055" y="1198059"/>
            <a:ext cx="5116699" cy="5500452"/>
          </a:xfrm>
        </p:spPr>
      </p:pic>
    </p:spTree>
    <p:extLst>
      <p:ext uri="{BB962C8B-B14F-4D97-AF65-F5344CB8AC3E}">
        <p14:creationId xmlns:p14="http://schemas.microsoft.com/office/powerpoint/2010/main" val="38428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7E8D3-90C3-79CD-B514-EAE8B6936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represent a virus capsid?</a:t>
            </a:r>
          </a:p>
        </p:txBody>
      </p:sp>
      <p:pic>
        <p:nvPicPr>
          <p:cNvPr id="12" name="Content Placeholder 11" descr="A close-up of a virus&#10;&#10;Description automatically generated">
            <a:extLst>
              <a:ext uri="{FF2B5EF4-FFF2-40B4-BE49-F238E27FC236}">
                <a16:creationId xmlns:a16="http://schemas.microsoft.com/office/drawing/2014/main" id="{20EDDEC4-CC3D-BB79-EC6D-AC487FD8DBE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t="18465"/>
          <a:stretch/>
        </p:blipFill>
        <p:spPr>
          <a:xfrm>
            <a:off x="359692" y="1632247"/>
            <a:ext cx="6455677" cy="3521868"/>
          </a:xfrm>
        </p:spPr>
      </p:pic>
      <p:pic>
        <p:nvPicPr>
          <p:cNvPr id="10" name="Content Placeholder 9" descr="A diagram of different types of shapes&#10;&#10;Description automatically generated">
            <a:extLst>
              <a:ext uri="{FF2B5EF4-FFF2-40B4-BE49-F238E27FC236}">
                <a16:creationId xmlns:a16="http://schemas.microsoft.com/office/drawing/2014/main" id="{76C6ADC3-C5F1-3781-00E7-9BCBFFFB7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15369" y="1266222"/>
            <a:ext cx="3879075" cy="5326405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9CD546-FF7B-1032-A339-1C4DFC05FC3C}"/>
              </a:ext>
            </a:extLst>
          </p:cNvPr>
          <p:cNvSpPr/>
          <p:nvPr/>
        </p:nvSpPr>
        <p:spPr>
          <a:xfrm>
            <a:off x="9323462" y="1153682"/>
            <a:ext cx="1384418" cy="478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4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527B1-9590-9442-BB95-EF12D380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SESANS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FEB7F-CB73-0E4D-8FE1-F99670C36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26</a:t>
            </a:fld>
            <a:endParaRPr lang="sv-S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D2D4A4-EFB5-6A46-9D70-7AB1831F2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3881" y="2662464"/>
            <a:ext cx="8855714" cy="38128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3E1E9D-8B36-D84A-A934-880E45860F17}"/>
              </a:ext>
            </a:extLst>
          </p:cNvPr>
          <p:cNvSpPr/>
          <p:nvPr/>
        </p:nvSpPr>
        <p:spPr>
          <a:xfrm>
            <a:off x="1474762" y="1335643"/>
            <a:ext cx="69323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recognizes SESANS data and starts specific workflow</a:t>
            </a:r>
          </a:p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Automatic Hankel Transform of SANS models </a:t>
            </a:r>
          </a:p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Access to all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models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07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E425-F3F9-114E-A02C-88F12137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functionality</a:t>
            </a:r>
            <a:r>
              <a:rPr lang="sv-S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50F1B-BCE0-FB4C-92B1-1470DD48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27</a:t>
            </a:fld>
            <a:endParaRPr lang="sv-S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6CA6E2-7206-F94D-8A4E-81C7572A603D}"/>
              </a:ext>
            </a:extLst>
          </p:cNvPr>
          <p:cNvGrpSpPr/>
          <p:nvPr/>
        </p:nvGrpSpPr>
        <p:grpSpPr>
          <a:xfrm>
            <a:off x="459509" y="1216975"/>
            <a:ext cx="10820813" cy="5440853"/>
            <a:chOff x="-1514265" y="986041"/>
            <a:chExt cx="11927675" cy="43433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3A5650-868F-D940-B44F-36210F2AF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20957" y="1064009"/>
              <a:ext cx="6387091" cy="4265413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5410CD-502D-5A46-A9DB-2FDD768855F9}"/>
                </a:ext>
              </a:extLst>
            </p:cNvPr>
            <p:cNvGrpSpPr/>
            <p:nvPr/>
          </p:nvGrpSpPr>
          <p:grpSpPr>
            <a:xfrm>
              <a:off x="-1514265" y="986041"/>
              <a:ext cx="11927675" cy="4197644"/>
              <a:chOff x="-1514265" y="986041"/>
              <a:chExt cx="11927675" cy="419764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D72CAE-63A4-0940-A934-910FCDE0339A}"/>
                  </a:ext>
                </a:extLst>
              </p:cNvPr>
              <p:cNvSpPr txBox="1"/>
              <p:nvPr/>
            </p:nvSpPr>
            <p:spPr>
              <a:xfrm>
                <a:off x="7692269" y="3745361"/>
                <a:ext cx="1335301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Analysis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527300-FDF2-A745-8B0B-3F9961CE88BE}"/>
                  </a:ext>
                </a:extLst>
              </p:cNvPr>
              <p:cNvSpPr txBox="1"/>
              <p:nvPr/>
            </p:nvSpPr>
            <p:spPr>
              <a:xfrm>
                <a:off x="7692269" y="4217285"/>
                <a:ext cx="2721141" cy="9664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Fitting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Invariant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Pr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Inversion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Correlation Function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A8A285-ED64-DD49-AF64-D96BA9734995}"/>
                  </a:ext>
                </a:extLst>
              </p:cNvPr>
              <p:cNvSpPr txBox="1"/>
              <p:nvPr/>
            </p:nvSpPr>
            <p:spPr>
              <a:xfrm>
                <a:off x="-1474319" y="986041"/>
                <a:ext cx="940963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Tools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AA92E6-2835-924D-A371-F1628A3437D5}"/>
                  </a:ext>
                </a:extLst>
              </p:cNvPr>
              <p:cNvSpPr txBox="1"/>
              <p:nvPr/>
            </p:nvSpPr>
            <p:spPr>
              <a:xfrm>
                <a:off x="-1514265" y="1549270"/>
                <a:ext cx="3200399" cy="28110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Data Operation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SLD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Density/Volume </a:t>
                </a:r>
                <a:b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</a:b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Slit Size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Kiessig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Thickness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Q Resolution Estimator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Generic Scattering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Orientation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Python Shell/Editor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Image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File Converter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7DDB3CE-BB0B-7347-9AC5-1E740024B5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533356" y="1232113"/>
                <a:ext cx="2388667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19DF08-C110-6B4A-B5BA-429F60D912DA}"/>
              </a:ext>
            </a:extLst>
          </p:cNvPr>
          <p:cNvCxnSpPr>
            <a:cxnSpLocks/>
          </p:cNvCxnSpPr>
          <p:nvPr/>
        </p:nvCxnSpPr>
        <p:spPr>
          <a:xfrm flipH="1">
            <a:off x="4550405" y="6072997"/>
            <a:ext cx="424614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47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5D18-E045-2340-AC44-FCBA8465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Beyond Graphical User Interface (GUI)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5C4D4-829F-F248-A596-D5501CB7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28</a:t>
            </a:fld>
            <a:endParaRPr lang="sv-S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793D9-A5C4-9D4A-9F3B-87598CB04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90" y="2638233"/>
            <a:ext cx="3034477" cy="3894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6F87B-1A6C-9F4E-9863-948E652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67" y="3299385"/>
            <a:ext cx="3857747" cy="29897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01FD59-115E-7642-B9B9-F7E4657A1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508" y="2881972"/>
            <a:ext cx="3978310" cy="34071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B840E0-0290-3B47-81BC-4481F77395C0}"/>
              </a:ext>
            </a:extLst>
          </p:cNvPr>
          <p:cNvSpPr/>
          <p:nvPr/>
        </p:nvSpPr>
        <p:spPr>
          <a:xfrm>
            <a:off x="1103709" y="1467922"/>
            <a:ext cx="7543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cs typeface="Arial"/>
              </a:rPr>
              <a:t>Useful </a:t>
            </a:r>
            <a:r>
              <a:rPr lang="en-US" dirty="0">
                <a:latin typeface="Arial"/>
                <a:cs typeface="Arial"/>
              </a:rPr>
              <a:t>for batch jobs and reproducibility</a:t>
            </a:r>
            <a:endParaRPr lang="en-US" sz="18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Scripts</a:t>
            </a:r>
            <a:r>
              <a:rPr lang="en-US" sz="1800" dirty="0">
                <a:latin typeface="Arial"/>
                <a:cs typeface="Arial"/>
              </a:rPr>
              <a:t> can be run on computer cluster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B0D7B-FD58-384A-9F06-660E1E9BAC57}"/>
              </a:ext>
            </a:extLst>
          </p:cNvPr>
          <p:cNvSpPr txBox="1"/>
          <p:nvPr/>
        </p:nvSpPr>
        <p:spPr>
          <a:xfrm>
            <a:off x="4599938" y="2512640"/>
            <a:ext cx="110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Before fit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2B087-0EC0-E04E-AA79-2A67F13615D7}"/>
              </a:ext>
            </a:extLst>
          </p:cNvPr>
          <p:cNvSpPr txBox="1"/>
          <p:nvPr/>
        </p:nvSpPr>
        <p:spPr>
          <a:xfrm>
            <a:off x="8136157" y="2518239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After</a:t>
            </a:r>
            <a:r>
              <a:rPr lang="sv-SE" dirty="0"/>
              <a:t> fit </a:t>
            </a:r>
          </a:p>
        </p:txBody>
      </p:sp>
    </p:spTree>
    <p:extLst>
      <p:ext uri="{BB962C8B-B14F-4D97-AF65-F5344CB8AC3E}">
        <p14:creationId xmlns:p14="http://schemas.microsoft.com/office/powerpoint/2010/main" val="175514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8207-A84D-53E7-9E2D-43C51186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Beyond Graphical User Interface (GUI)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22A64-C23C-2937-2E58-22D59708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29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270736-09AE-049B-03B3-31EE16E6D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709" y="2925160"/>
            <a:ext cx="9369309" cy="22767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SE" sz="2400" dirty="0">
                <a:latin typeface="Arial" panose="020B0604020202020204" pitchFamily="34" charset="0"/>
                <a:cs typeface="Arial" panose="020B0604020202020204" pitchFamily="34" charset="0"/>
              </a:rPr>
              <a:t>Python installation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E" sz="2400" dirty="0">
                <a:latin typeface="Arial" panose="020B0604020202020204" pitchFamily="34" charset="0"/>
                <a:cs typeface="Arial" panose="020B0604020202020204" pitchFamily="34" charset="0"/>
              </a:rPr>
              <a:t>For fitting, there is no need to install sasview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Pip install </a:t>
            </a:r>
            <a:r>
              <a:rPr lang="en-GB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sasmodels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sasdata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 bumps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It can be run on computer clusters (also with GPU)</a:t>
            </a:r>
            <a:endParaRPr lang="en-S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SE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3DF2B20-B1FF-D108-EE36-455101D8410E}"/>
              </a:ext>
            </a:extLst>
          </p:cNvPr>
          <p:cNvSpPr/>
          <p:nvPr/>
        </p:nvSpPr>
        <p:spPr>
          <a:xfrm>
            <a:off x="1094400" y="1446416"/>
            <a:ext cx="2275840" cy="9550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sasview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7ECCDFA-276B-289B-5645-41E6324D101E}"/>
              </a:ext>
            </a:extLst>
          </p:cNvPr>
          <p:cNvSpPr/>
          <p:nvPr/>
        </p:nvSpPr>
        <p:spPr>
          <a:xfrm>
            <a:off x="3503214" y="1446416"/>
            <a:ext cx="2275840" cy="9550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sasdata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50EDEAA-9DA4-CA19-B322-4B2F0BA33EEF}"/>
              </a:ext>
            </a:extLst>
          </p:cNvPr>
          <p:cNvSpPr/>
          <p:nvPr/>
        </p:nvSpPr>
        <p:spPr>
          <a:xfrm>
            <a:off x="5912028" y="1457037"/>
            <a:ext cx="2275840" cy="95504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sasmodels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7B34DC2-116D-CD8F-3D0E-460D0240D9DD}"/>
              </a:ext>
            </a:extLst>
          </p:cNvPr>
          <p:cNvSpPr/>
          <p:nvPr/>
        </p:nvSpPr>
        <p:spPr>
          <a:xfrm>
            <a:off x="8320842" y="1446416"/>
            <a:ext cx="2275840" cy="95504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bumps</a:t>
            </a:r>
          </a:p>
        </p:txBody>
      </p:sp>
    </p:spTree>
    <p:extLst>
      <p:ext uri="{BB962C8B-B14F-4D97-AF65-F5344CB8AC3E}">
        <p14:creationId xmlns:p14="http://schemas.microsoft.com/office/powerpoint/2010/main" val="177458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A86D220-5A85-A5DB-E787-1728FA06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77"/>
              </a:rPr>
              <a:t>Research Infrastructures in Sweden</a:t>
            </a:r>
          </a:p>
        </p:txBody>
      </p:sp>
      <p:pic>
        <p:nvPicPr>
          <p:cNvPr id="21" name="Picture 20" descr="A circular building with a green roof&#10;&#10;Description automatically generated">
            <a:extLst>
              <a:ext uri="{FF2B5EF4-FFF2-40B4-BE49-F238E27FC236}">
                <a16:creationId xmlns:a16="http://schemas.microsoft.com/office/drawing/2014/main" id="{2FE0B093-00C4-FD73-EEB1-4082317F0E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72" t="3135" r="16298"/>
          <a:stretch/>
        </p:blipFill>
        <p:spPr>
          <a:xfrm>
            <a:off x="838200" y="2146500"/>
            <a:ext cx="3420000" cy="2565000"/>
          </a:xfrm>
          <a:prstGeom prst="rect">
            <a:avLst/>
          </a:prstGeom>
        </p:spPr>
      </p:pic>
      <p:pic>
        <p:nvPicPr>
          <p:cNvPr id="23" name="Picture 22" descr="An aerial view of a large building&#10;&#10;Description automatically generated">
            <a:extLst>
              <a:ext uri="{FF2B5EF4-FFF2-40B4-BE49-F238E27FC236}">
                <a16:creationId xmlns:a16="http://schemas.microsoft.com/office/drawing/2014/main" id="{DF29856F-F1C4-D23D-581A-E9313619C7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94" r="11994"/>
          <a:stretch/>
        </p:blipFill>
        <p:spPr>
          <a:xfrm>
            <a:off x="4467095" y="2146500"/>
            <a:ext cx="3420000" cy="2565000"/>
          </a:xfrm>
          <a:prstGeom prst="rect">
            <a:avLst/>
          </a:prstGeom>
        </p:spPr>
      </p:pic>
      <p:pic>
        <p:nvPicPr>
          <p:cNvPr id="24" name="Picture Placeholder 5" descr="A street with cars and buildings&#10;&#10;Description automatically generated">
            <a:extLst>
              <a:ext uri="{FF2B5EF4-FFF2-40B4-BE49-F238E27FC236}">
                <a16:creationId xmlns:a16="http://schemas.microsoft.com/office/drawing/2014/main" id="{3E574319-41D5-8CA8-9620-290037693C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2" t="15689" r="342" b="27869"/>
          <a:stretch/>
        </p:blipFill>
        <p:spPr>
          <a:xfrm>
            <a:off x="8095990" y="2146500"/>
            <a:ext cx="3420000" cy="2565000"/>
          </a:xfrm>
          <a:prstGeom prst="rect">
            <a:avLst/>
          </a:prstGeom>
        </p:spPr>
      </p:pic>
      <p:pic>
        <p:nvPicPr>
          <p:cNvPr id="2" name="Picture 1" descr="A logo with blue letters and text&#10;&#10;Description automatically generated">
            <a:extLst>
              <a:ext uri="{FF2B5EF4-FFF2-40B4-BE49-F238E27FC236}">
                <a16:creationId xmlns:a16="http://schemas.microsoft.com/office/drawing/2014/main" id="{3683A818-F85A-9E2B-DCF3-7569E801B7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5249408" y="4711500"/>
            <a:ext cx="1855373" cy="993281"/>
          </a:xfrm>
          <a:prstGeom prst="rect">
            <a:avLst/>
          </a:prstGeom>
        </p:spPr>
      </p:pic>
      <p:pic>
        <p:nvPicPr>
          <p:cNvPr id="6" name="Picture 5" descr="A logo with a yellow circle&#10;&#10;Description automatically generated">
            <a:extLst>
              <a:ext uri="{FF2B5EF4-FFF2-40B4-BE49-F238E27FC236}">
                <a16:creationId xmlns:a16="http://schemas.microsoft.com/office/drawing/2014/main" id="{8E757C38-BF0D-5C18-CE66-E87E058DD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1324874" y="4886398"/>
            <a:ext cx="1855373" cy="643482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C2AF22E-C0CB-3DE3-88F4-73131140B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8491541" y="4922531"/>
            <a:ext cx="2628898" cy="57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14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5A26F-0906-D5F8-9B09-E42F1715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8" y="265373"/>
            <a:ext cx="9587737" cy="657339"/>
          </a:xfrm>
        </p:spPr>
        <p:txBody>
          <a:bodyPr>
            <a:normAutofit fontScale="90000"/>
          </a:bodyPr>
          <a:lstStyle/>
          <a:p>
            <a:r>
              <a:rPr lang="en-US" dirty="0"/>
              <a:t>Contributed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2F3C1-DEBD-6BB5-AB52-E43585D4E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461" y="1281046"/>
            <a:ext cx="5904277" cy="5411302"/>
          </a:xfrm>
        </p:spPr>
        <p:txBody>
          <a:bodyPr>
            <a:normAutofit/>
          </a:bodyPr>
          <a:lstStyle/>
          <a:p>
            <a:r>
              <a:rPr lang="en-US" dirty="0"/>
              <a:t>Simultaneous SAXS and SANS fitting</a:t>
            </a:r>
          </a:p>
          <a:p>
            <a:r>
              <a:rPr lang="en-US" dirty="0"/>
              <a:t>Improvements in:</a:t>
            </a:r>
          </a:p>
          <a:p>
            <a:pPr lvl="1"/>
            <a:r>
              <a:rPr lang="en-US" dirty="0"/>
              <a:t>Plotting</a:t>
            </a:r>
          </a:p>
          <a:p>
            <a:pPr lvl="1"/>
            <a:r>
              <a:rPr lang="en-US" dirty="0"/>
              <a:t>Data structure</a:t>
            </a:r>
          </a:p>
          <a:p>
            <a:pPr lvl="1"/>
            <a:r>
              <a:rPr lang="en-US" dirty="0"/>
              <a:t>Documentation</a:t>
            </a:r>
          </a:p>
          <a:p>
            <a:pPr lvl="1"/>
            <a:r>
              <a:rPr lang="en-US" dirty="0"/>
              <a:t>Plugin Editor</a:t>
            </a:r>
          </a:p>
          <a:p>
            <a:pPr lvl="1"/>
            <a:r>
              <a:rPr lang="en-US" dirty="0"/>
              <a:t>Slicers</a:t>
            </a:r>
          </a:p>
          <a:p>
            <a:pPr lvl="1"/>
            <a:r>
              <a:rPr lang="en-US" dirty="0"/>
              <a:t>Generic Scattering Calculator</a:t>
            </a:r>
          </a:p>
          <a:p>
            <a:r>
              <a:rPr lang="en-US" dirty="0"/>
              <a:t>Web-based API</a:t>
            </a:r>
          </a:p>
          <a:p>
            <a:r>
              <a:rPr lang="en-US" dirty="0"/>
              <a:t>Pore size distributions</a:t>
            </a:r>
          </a:p>
          <a:p>
            <a:r>
              <a:rPr lang="en-US" dirty="0"/>
              <a:t>New Tools: Shape2SAS, MuMag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331ACC3-EF3D-8484-BD92-D1A8382D0AE3}"/>
              </a:ext>
            </a:extLst>
          </p:cNvPr>
          <p:cNvSpPr txBox="1">
            <a:spLocks/>
          </p:cNvSpPr>
          <p:nvPr/>
        </p:nvSpPr>
        <p:spPr>
          <a:xfrm>
            <a:off x="5693262" y="5727113"/>
            <a:ext cx="6498738" cy="1193778"/>
          </a:xfrm>
          <a:prstGeom prst="rect">
            <a:avLst/>
          </a:prstGeom>
        </p:spPr>
        <p:txBody>
          <a:bodyPr vert="horz" lIns="0" tIns="45720" rIns="1800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Contributors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b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Iestyn </a:t>
            </a:r>
            <a:r>
              <a:rPr lang="en-GB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Cadwallader-Jones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Nouhalia Agouzal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Dorian Lozano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Julius </a:t>
            </a:r>
            <a:r>
              <a:rPr lang="sv-S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Karliczek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(ILL)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Ellis Hewi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s, James </a:t>
            </a:r>
            <a:r>
              <a:rPr lang="sv-S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Crake-Merani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Ruben Lopes 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(ISIS)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Alex Zheng 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(NIST)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Brayden Miller (NIST)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Xael Shan (NIST)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Anita Zhang (Princeton), Kristian </a:t>
            </a:r>
            <a:r>
              <a:rPr lang="sv-S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Lytje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sv-S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Arhus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University), Thomas </a:t>
            </a:r>
            <a:r>
              <a:rPr lang="sv-S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Bukholt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Hansen, Andreas Larsen  (KU) </a:t>
            </a:r>
            <a:endParaRPr lang="en-SE" sz="15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SE"/>
          </a:p>
          <a:p>
            <a:endParaRPr lang="en-SE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DC6D5E1-FECF-03A4-4C75-9CDCEC340D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0638" y="2859058"/>
            <a:ext cx="3530890" cy="3010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3254BC-CA84-5EFD-BF50-A71F2FEF5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202" y="1236050"/>
            <a:ext cx="4466756" cy="2868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EFEEE26-C01C-92B6-36AE-25EF58456B2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8615" y="2010278"/>
            <a:ext cx="3200879" cy="3010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D4A55-387E-C0A6-85BC-B022C3C86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697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69226-6B33-EB4F-BE8D-368DACFE8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Generic Scattering Calculator improvements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BFB8B-532C-1F40-8CA0-E9E744E0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31</a:t>
            </a:fld>
            <a:endParaRPr lang="sv-SE" dirty="0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C420B3B0-06A0-282F-724D-D05E7B38F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83" y="1143591"/>
            <a:ext cx="5009557" cy="3401550"/>
          </a:xfrm>
        </p:spPr>
      </p:pic>
      <p:sp>
        <p:nvSpPr>
          <p:cNvPr id="9" name="Shape 392">
            <a:extLst>
              <a:ext uri="{FF2B5EF4-FFF2-40B4-BE49-F238E27FC236}">
                <a16:creationId xmlns:a16="http://schemas.microsoft.com/office/drawing/2014/main" id="{0D718083-910C-3740-9051-5159A1244AA4}"/>
              </a:ext>
            </a:extLst>
          </p:cNvPr>
          <p:cNvSpPr/>
          <p:nvPr/>
        </p:nvSpPr>
        <p:spPr>
          <a:xfrm>
            <a:off x="6797705" y="1593767"/>
            <a:ext cx="661837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1" dirty="0"/>
              <a:t>Magnetic/polarized SANS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Generic Scattering Calculator supports magnetic/polarized SANS 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Coordinate data in VTK formats supported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en-US" sz="2000" b="0" dirty="0"/>
          </a:p>
        </p:txBody>
      </p:sp>
      <p:sp>
        <p:nvSpPr>
          <p:cNvPr id="10" name="Shape 393">
            <a:extLst>
              <a:ext uri="{FF2B5EF4-FFF2-40B4-BE49-F238E27FC236}">
                <a16:creationId xmlns:a16="http://schemas.microsoft.com/office/drawing/2014/main" id="{56F28426-4F48-9040-B0AE-E1BCF94E766E}"/>
              </a:ext>
            </a:extLst>
          </p:cNvPr>
          <p:cNvSpPr/>
          <p:nvPr/>
        </p:nvSpPr>
        <p:spPr>
          <a:xfrm>
            <a:off x="6797705" y="3457141"/>
            <a:ext cx="5394295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Interacting bio-molecules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Generate scattering profile from PDB file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Save as a custom/plugin model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Use for fitting with structure factors (including beta approximation)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PDB reader and engine refactored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713AB6-1DA1-4249-8C66-967B6C7471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995" y="4651148"/>
            <a:ext cx="1457891" cy="10934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1480B4-45F6-0641-A022-7164E1DAB5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2965" y="4660647"/>
            <a:ext cx="1312905" cy="1125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8AF4BE-6825-5540-9353-998E014069A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2592" y="4647812"/>
            <a:ext cx="1358702" cy="1158110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8FC19FDB-0752-B743-D254-E22C536E6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67" y="5902085"/>
            <a:ext cx="7489551" cy="816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9675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Validation of electron-microscopy maps using solution small-angle X-ray scattering</a:t>
            </a:r>
          </a:p>
          <a:p>
            <a:pPr defTabSz="914400"/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60000"/>
                </a:solidFill>
                <a:effectLst/>
                <a:latin typeface="Verdana" panose="020B0604030504040204" pitchFamily="34" charset="0"/>
                <a:hlinkClick r:id="rId7"/>
              </a:rPr>
              <a:t>Kristian Lytje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 and 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60000"/>
                </a:solidFill>
                <a:effectLst/>
                <a:latin typeface="Verdana" panose="020B0604030504040204" pitchFamily="34" charset="0"/>
                <a:hlinkClick r:id="rId8"/>
              </a:rPr>
              <a:t>Jan Skov Pedersen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60000"/>
                </a:solidFill>
                <a:effectLst/>
                <a:latin typeface="Verdana" panose="020B0604030504040204" pitchFamily="34" charset="0"/>
              </a:rPr>
              <a:t>, Volume 80| Part 7| July 2024| Pages 493-505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29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7210F-2FA9-F96C-9FA0-FE790C11C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754AB-7A84-EFDC-A47E-4FA8D9E5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13122"/>
            <a:ext cx="9360000" cy="657339"/>
          </a:xfrm>
        </p:spPr>
        <p:txBody>
          <a:bodyPr>
            <a:normAutofit fontScale="90000"/>
          </a:bodyPr>
          <a:lstStyle/>
          <a:p>
            <a:r>
              <a:rPr lang="sv-SE" b="0" dirty="0"/>
              <a:t>Shape2SAS</a:t>
            </a:r>
            <a:endParaRPr lang="en-SE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2ACF9-A6B9-EC33-1EE6-96F05D5FE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32</a:t>
            </a:fld>
            <a:endParaRPr lang="sv-SE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8E3C6C-3FEE-7516-C14A-7F08BE657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134" y="1085720"/>
            <a:ext cx="6982158" cy="4483167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E08E2F-5115-7BD4-A299-A1C237B13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664" y="3656654"/>
            <a:ext cx="4797287" cy="3141781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E029B-1263-2EC8-551B-410101710202}"/>
              </a:ext>
            </a:extLst>
          </p:cNvPr>
          <p:cNvCxnSpPr>
            <a:cxnSpLocks/>
          </p:cNvCxnSpPr>
          <p:nvPr/>
        </p:nvCxnSpPr>
        <p:spPr>
          <a:xfrm flipV="1">
            <a:off x="1103709" y="2981739"/>
            <a:ext cx="1003387" cy="447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F106E49-197C-DF20-C4AB-239034B8D80F}"/>
              </a:ext>
            </a:extLst>
          </p:cNvPr>
          <p:cNvSpPr txBox="1"/>
          <p:nvPr/>
        </p:nvSpPr>
        <p:spPr>
          <a:xfrm>
            <a:off x="225287" y="3205369"/>
            <a:ext cx="1091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Shape 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15264B-43B0-9FD2-1D18-0B0B89CBF195}"/>
              </a:ext>
            </a:extLst>
          </p:cNvPr>
          <p:cNvCxnSpPr>
            <a:cxnSpLocks/>
          </p:cNvCxnSpPr>
          <p:nvPr/>
        </p:nvCxnSpPr>
        <p:spPr>
          <a:xfrm flipH="1" flipV="1">
            <a:off x="7540487" y="2323518"/>
            <a:ext cx="1378911" cy="87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19E62B2-0F09-2537-511C-CCBFFF153570}"/>
              </a:ext>
            </a:extLst>
          </p:cNvPr>
          <p:cNvSpPr txBox="1"/>
          <p:nvPr/>
        </p:nvSpPr>
        <p:spPr>
          <a:xfrm>
            <a:off x="9171622" y="2087668"/>
            <a:ext cx="1339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Shape </a:t>
            </a:r>
            <a:br>
              <a:rPr lang="en-US" dirty="0"/>
            </a:br>
            <a:r>
              <a:rPr lang="en-US" dirty="0"/>
              <a:t>visualization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01D2BD-FC0C-4AB5-6D44-AFC9A8BAE282}"/>
              </a:ext>
            </a:extLst>
          </p:cNvPr>
          <p:cNvCxnSpPr>
            <a:cxnSpLocks/>
          </p:cNvCxnSpPr>
          <p:nvPr/>
        </p:nvCxnSpPr>
        <p:spPr>
          <a:xfrm flipH="1">
            <a:off x="10219941" y="4326348"/>
            <a:ext cx="863316" cy="212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C57241C-7BE0-0823-C18A-2817667746AC}"/>
              </a:ext>
            </a:extLst>
          </p:cNvPr>
          <p:cNvSpPr txBox="1"/>
          <p:nvPr/>
        </p:nvSpPr>
        <p:spPr>
          <a:xfrm>
            <a:off x="11047956" y="3614694"/>
            <a:ext cx="1339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Scattering profile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7AE3351-7946-0688-205E-CF71A486AAA6}"/>
              </a:ext>
            </a:extLst>
          </p:cNvPr>
          <p:cNvCxnSpPr>
            <a:cxnSpLocks/>
          </p:cNvCxnSpPr>
          <p:nvPr/>
        </p:nvCxnSpPr>
        <p:spPr>
          <a:xfrm flipV="1">
            <a:off x="5677020" y="4340157"/>
            <a:ext cx="1090326" cy="292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25459D1-0C47-D441-03FC-42D90B77F76E}"/>
              </a:ext>
            </a:extLst>
          </p:cNvPr>
          <p:cNvSpPr txBox="1"/>
          <p:nvPr/>
        </p:nvSpPr>
        <p:spPr>
          <a:xfrm>
            <a:off x="4523585" y="4356371"/>
            <a:ext cx="1339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Structure</a:t>
            </a:r>
          </a:p>
          <a:p>
            <a:r>
              <a:rPr lang="en-US" dirty="0"/>
              <a:t>factor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F04CB8-BE5E-AA75-0212-771F37CBFD46}"/>
              </a:ext>
            </a:extLst>
          </p:cNvPr>
          <p:cNvSpPr txBox="1"/>
          <p:nvPr/>
        </p:nvSpPr>
        <p:spPr>
          <a:xfrm>
            <a:off x="7211224" y="6383774"/>
            <a:ext cx="1749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Profile saving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9C875C2-2800-1D16-4D2C-A5D4E625BA3A}"/>
              </a:ext>
            </a:extLst>
          </p:cNvPr>
          <p:cNvCxnSpPr>
            <a:cxnSpLocks/>
          </p:cNvCxnSpPr>
          <p:nvPr/>
        </p:nvCxnSpPr>
        <p:spPr>
          <a:xfrm>
            <a:off x="8919398" y="6568440"/>
            <a:ext cx="8431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96BB019-F923-0794-B5F6-2D7B0473A8AE}"/>
              </a:ext>
            </a:extLst>
          </p:cNvPr>
          <p:cNvSpPr txBox="1"/>
          <p:nvPr/>
        </p:nvSpPr>
        <p:spPr>
          <a:xfrm>
            <a:off x="1" y="5955775"/>
            <a:ext cx="56492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i="1" u="none" strike="noStrike" dirty="0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Shape2SAS</a:t>
            </a:r>
            <a:r>
              <a:rPr lang="en-US" sz="1200" i="0" u="none" strike="noStrike" dirty="0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: a web application to simulate small-angle scattering data and pair distance distributions from user-defined shapes. 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F1C4700-F58D-2234-0675-2A5AD88BB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1" y="6396051"/>
            <a:ext cx="4480714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5"/>
              </a:rPr>
              <a:t>Andreas Haahr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5"/>
              </a:rPr>
              <a:t>Larsen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,</a:t>
            </a:r>
            <a:r>
              <a:rPr kumimoji="0" lang="en-US" altLang="en-US" sz="600" b="1" i="0" u="none" strike="noStrike" cap="none" normalizeH="0" baseline="30000" dirty="0" err="1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6"/>
              </a:rPr>
              <a:t>a</a:t>
            </a:r>
            <a:r>
              <a:rPr kumimoji="0" lang="en-US" altLang="en-US" sz="600" b="1" i="0" u="none" strike="noStrike" cap="none" normalizeH="0" baseline="30000" dirty="0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7"/>
              </a:rPr>
              <a:t>*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7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8"/>
              </a:rPr>
              <a:t>Emre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8"/>
              </a:rPr>
              <a:t>Brookes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,</a:t>
            </a:r>
            <a:r>
              <a:rPr kumimoji="0" lang="en-US" altLang="en-US" sz="600" b="1" i="0" u="none" strike="noStrike" cap="none" normalizeH="0" baseline="30000" dirty="0" err="1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9"/>
              </a:rPr>
              <a:t>b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10"/>
              </a:rPr>
              <a:t>Martin Cramer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10"/>
              </a:rPr>
              <a:t>Pedersen</a:t>
            </a:r>
            <a:r>
              <a:rPr kumimoji="0" lang="en-US" altLang="en-US" sz="600" b="1" i="0" u="none" strike="noStrike" cap="none" normalizeH="0" baseline="30000" dirty="0" err="1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11"/>
              </a:rPr>
              <a:t>c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11"/>
              </a:rPr>
              <a:t> </a:t>
            </a:r>
            <a:br>
              <a:rPr lang="en-US" altLang="en-US" sz="900" b="1" dirty="0">
                <a:solidFill>
                  <a:srgbClr val="7C3A1D"/>
                </a:solidFill>
                <a:latin typeface="Verdana" panose="020B0604030504040204" pitchFamily="34" charset="0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and 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12"/>
              </a:rPr>
              <a:t>Jacob Judas Kain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12"/>
              </a:rPr>
              <a:t>Kirkensgaard</a:t>
            </a:r>
            <a:r>
              <a:rPr kumimoji="0" lang="en-US" altLang="en-US" sz="600" b="1" i="0" u="none" strike="noStrike" cap="none" normalizeH="0" baseline="30000" dirty="0" err="1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11"/>
              </a:rPr>
              <a:t>c,</a:t>
            </a:r>
            <a:r>
              <a:rPr kumimoji="0" lang="en-US" altLang="en-US" sz="600" b="1" i="0" u="none" strike="noStrike" cap="none" normalizeH="0" baseline="30000" dirty="0" err="1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13"/>
              </a:rPr>
              <a:t>d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13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</a:rPr>
              <a:t>   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15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200FD-A164-EA22-40F3-F46495522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SasView</a:t>
            </a:r>
            <a:r>
              <a:rPr lang="en-US" dirty="0"/>
              <a:t> 6.x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5B601-4C19-560A-4CBF-C3D333510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33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EBF43-F14E-5577-DA7E-9DAA2091A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58" y="1265215"/>
            <a:ext cx="5385738" cy="5336797"/>
          </a:xfrm>
        </p:spPr>
        <p:txBody>
          <a:bodyPr>
            <a:noAutofit/>
          </a:bodyPr>
          <a:lstStyle/>
          <a:p>
            <a:r>
              <a:rPr lang="en-GB" sz="2000" dirty="0"/>
              <a:t>New analysis tools – Shape2SAS, MuMag, and Size/Pore-size Distribution.</a:t>
            </a:r>
          </a:p>
          <a:p>
            <a:r>
              <a:rPr lang="en-GB" sz="2000" dirty="0"/>
              <a:t>Improved P(r) and </a:t>
            </a:r>
            <a:r>
              <a:rPr lang="en-GB" sz="2000" dirty="0" err="1"/>
              <a:t>Corfunc</a:t>
            </a:r>
            <a:r>
              <a:rPr lang="en-GB" sz="2000" dirty="0"/>
              <a:t> </a:t>
            </a:r>
          </a:p>
          <a:p>
            <a:r>
              <a:rPr lang="en-GB" sz="2000" dirty="0"/>
              <a:t>Reworked fitting panel with better multi-dataset and error handling.</a:t>
            </a:r>
          </a:p>
          <a:p>
            <a:r>
              <a:rPr lang="en-GB" sz="2000" dirty="0"/>
              <a:t>Enhanced model editor, re-parameterisation, and new/updated models.</a:t>
            </a:r>
          </a:p>
          <a:p>
            <a:r>
              <a:rPr lang="en-GB" sz="2000" dirty="0"/>
              <a:t>New slicers, orientation viewer, residual guides, and plot controls.</a:t>
            </a:r>
          </a:p>
          <a:p>
            <a:r>
              <a:rPr lang="en-GB" sz="2000" dirty="0"/>
              <a:t>New preferences dialog and standardised user file locations.</a:t>
            </a:r>
          </a:p>
          <a:p>
            <a:r>
              <a:rPr lang="en-GB" sz="2000" dirty="0"/>
              <a:t>Improved documentation and examples</a:t>
            </a:r>
            <a:endParaRPr lang="en-SE" sz="20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E3AAC41-49C5-9DAD-E2C1-30CEF0ED696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5292" y="1411520"/>
            <a:ext cx="3333750" cy="369868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A26874-08EF-390F-41E7-DA6450702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50" y="1215703"/>
            <a:ext cx="4152900" cy="2603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6658E8-9B71-A572-6802-A8D13E392AE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4306" y="3819203"/>
            <a:ext cx="4705350" cy="2994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F3EF28-8208-26DA-5A6A-737BAF1932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1631" y="4137118"/>
            <a:ext cx="3165139" cy="234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4944-BE9D-AA47-A285-603A5884C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8" y="265373"/>
            <a:ext cx="9667613" cy="657339"/>
          </a:xfrm>
        </p:spPr>
        <p:txBody>
          <a:bodyPr>
            <a:normAutofit fontScale="90000"/>
          </a:bodyPr>
          <a:lstStyle/>
          <a:p>
            <a:r>
              <a:rPr lang="en-GB" dirty="0"/>
              <a:t>Resources for users and developers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BAAD6-7277-7446-89C0-57F71BEC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34</a:t>
            </a:fld>
            <a:endParaRPr lang="sv-S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251187-A11A-6B42-B48A-C7372305B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63" y="3952441"/>
            <a:ext cx="3620485" cy="2824900"/>
          </a:xfrm>
          <a:prstGeom prst="rect">
            <a:avLst/>
          </a:prstGeom>
          <a:ln>
            <a:solidFill>
              <a:srgbClr val="626262"/>
            </a:solidFill>
          </a:ln>
        </p:spPr>
      </p:pic>
      <p:sp>
        <p:nvSpPr>
          <p:cNvPr id="10" name="Google Shape;423;p53">
            <a:extLst>
              <a:ext uri="{FF2B5EF4-FFF2-40B4-BE49-F238E27FC236}">
                <a16:creationId xmlns:a16="http://schemas.microsoft.com/office/drawing/2014/main" id="{D3F8C1D9-5C55-7B45-851F-FBB646700962}"/>
              </a:ext>
            </a:extLst>
          </p:cNvPr>
          <p:cNvSpPr txBox="1"/>
          <p:nvPr/>
        </p:nvSpPr>
        <p:spPr>
          <a:xfrm>
            <a:off x="446970" y="1341105"/>
            <a:ext cx="4790608" cy="4597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Website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Documentation</a:t>
            </a: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in-program &amp; online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Written Tutorials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Video Tutorials (YouTube)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Taught Courses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scattering schools/workshops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university courses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 err="1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Bootcamps</a:t>
            </a:r>
            <a:r>
              <a:rPr lang="en-GB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 &amp; regional workshops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e-Learning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Slack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Twitter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(Marketplace)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endParaRPr lang="en"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help@sasview.org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users@sasview.org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A4F32C-810C-3B44-996E-63CAD3F65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289" y="1276139"/>
            <a:ext cx="3601800" cy="2671172"/>
          </a:xfrm>
          <a:prstGeom prst="rect">
            <a:avLst/>
          </a:prstGeom>
          <a:ln>
            <a:solidFill>
              <a:srgbClr val="62626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CD2ED0-D8E2-4C45-AB3D-BDC095122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603" y="3952441"/>
            <a:ext cx="4969608" cy="2354266"/>
          </a:xfrm>
          <a:prstGeom prst="rect">
            <a:avLst/>
          </a:prstGeom>
          <a:ln>
            <a:solidFill>
              <a:srgbClr val="626262"/>
            </a:solidFill>
          </a:ln>
        </p:spPr>
      </p:pic>
      <p:pic>
        <p:nvPicPr>
          <p:cNvPr id="14" name="Google Shape;434;p54">
            <a:extLst>
              <a:ext uri="{FF2B5EF4-FFF2-40B4-BE49-F238E27FC236}">
                <a16:creationId xmlns:a16="http://schemas.microsoft.com/office/drawing/2014/main" id="{BB8F4D32-2391-9E4E-B1D3-1ED6804B4522}"/>
              </a:ext>
            </a:extLst>
          </p:cNvPr>
          <p:cNvPicPr preferRelativeResize="0"/>
          <p:nvPr/>
        </p:nvPicPr>
        <p:blipFill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2134" y="1548434"/>
            <a:ext cx="3808599" cy="2634194"/>
          </a:xfrm>
          <a:prstGeom prst="rect">
            <a:avLst/>
          </a:prstGeom>
          <a:noFill/>
          <a:ln>
            <a:solidFill>
              <a:srgbClr val="626262"/>
            </a:solidFill>
          </a:ln>
        </p:spPr>
      </p:pic>
    </p:spTree>
    <p:extLst>
      <p:ext uri="{BB962C8B-B14F-4D97-AF65-F5344CB8AC3E}">
        <p14:creationId xmlns:p14="http://schemas.microsoft.com/office/powerpoint/2010/main" val="152344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DDE0-333F-4040-B972-12975E13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contribute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8EE5E-30E5-3D4B-8F20-6A894BA4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35</a:t>
            </a:fld>
            <a:endParaRPr lang="sv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076FA81-10E4-0144-9C0A-D9E33D908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7222286" cy="47680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Respond to queries posted to </a:t>
            </a:r>
            <a:r>
              <a:rPr lang="en-US" dirty="0">
                <a:hlinkClick r:id="rId2"/>
              </a:rPr>
              <a:t>help@sasview.org</a:t>
            </a:r>
            <a:r>
              <a:rPr lang="en-US" dirty="0"/>
              <a:t> or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Teach others how to get the best from </a:t>
            </a:r>
            <a:r>
              <a:rPr lang="en-US" dirty="0" err="1"/>
              <a:t>SasView</a:t>
            </a:r>
            <a:endParaRPr lang="en-US" dirty="0"/>
          </a:p>
          <a:p>
            <a:r>
              <a:rPr lang="en-US" dirty="0"/>
              <a:t>Write and improve documentation</a:t>
            </a:r>
          </a:p>
          <a:p>
            <a:r>
              <a:rPr lang="en-US" dirty="0"/>
              <a:t>Write and record tutorials</a:t>
            </a:r>
          </a:p>
          <a:p>
            <a:r>
              <a:rPr lang="en-US" dirty="0"/>
              <a:t>Test </a:t>
            </a:r>
            <a:r>
              <a:rPr lang="en-US" dirty="0" err="1"/>
              <a:t>SasView</a:t>
            </a:r>
            <a:r>
              <a:rPr lang="en-US" dirty="0"/>
              <a:t> (over and over!) and write bug reports</a:t>
            </a:r>
          </a:p>
          <a:p>
            <a:r>
              <a:rPr lang="en-US" dirty="0"/>
              <a:t>Provide new plugin models</a:t>
            </a:r>
          </a:p>
          <a:p>
            <a:r>
              <a:rPr lang="en-US" dirty="0"/>
              <a:t>Deploy and improve automated testing</a:t>
            </a:r>
          </a:p>
          <a:p>
            <a:r>
              <a:rPr lang="en-US" dirty="0"/>
              <a:t>Review the code contributions of others</a:t>
            </a:r>
          </a:p>
          <a:p>
            <a:r>
              <a:rPr lang="en-US" dirty="0"/>
              <a:t>Develop code in Python3/C and </a:t>
            </a:r>
            <a:r>
              <a:rPr lang="en-US" dirty="0" err="1"/>
              <a:t>PyQt</a:t>
            </a:r>
            <a:r>
              <a:rPr lang="en-US" dirty="0"/>
              <a:t>/Matplotlib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9FC21A-499D-004F-9701-70DE11888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284" y="2334706"/>
            <a:ext cx="3618793" cy="2728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28A37B-5934-2147-8499-C30AEF1F884B}"/>
              </a:ext>
            </a:extLst>
          </p:cNvPr>
          <p:cNvSpPr txBox="1"/>
          <p:nvPr/>
        </p:nvSpPr>
        <p:spPr>
          <a:xfrm>
            <a:off x="4347001" y="6270094"/>
            <a:ext cx="287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rgbClr val="00B0F0"/>
                </a:solidFill>
              </a:rPr>
              <a:t>www.sasview.org</a:t>
            </a:r>
            <a:r>
              <a:rPr lang="en-GB" dirty="0">
                <a:solidFill>
                  <a:srgbClr val="00B0F0"/>
                </a:solidFill>
              </a:rPr>
              <a:t>/contribute</a:t>
            </a:r>
          </a:p>
        </p:txBody>
      </p:sp>
    </p:spTree>
    <p:extLst>
      <p:ext uri="{BB962C8B-B14F-4D97-AF65-F5344CB8AC3E}">
        <p14:creationId xmlns:p14="http://schemas.microsoft.com/office/powerpoint/2010/main" val="272026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white background with blue text&#10;&#10;AI-generated content may be incorrect.">
            <a:extLst>
              <a:ext uri="{FF2B5EF4-FFF2-40B4-BE49-F238E27FC236}">
                <a16:creationId xmlns:a16="http://schemas.microsoft.com/office/drawing/2014/main" id="{41275F2E-269B-7249-CE93-4E83C1CEF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47" y="1658456"/>
            <a:ext cx="8490592" cy="4257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C08E43-C5F4-1DD7-BDCE-4A7E6EC89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Hands-on </a:t>
            </a:r>
            <a:r>
              <a:rPr lang="en-US" dirty="0"/>
              <a:t>session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C86A653-150F-AAB6-20AF-02342B2EFE8B}"/>
              </a:ext>
            </a:extLst>
          </p:cNvPr>
          <p:cNvGrpSpPr/>
          <p:nvPr/>
        </p:nvGrpSpPr>
        <p:grpSpPr>
          <a:xfrm>
            <a:off x="6947389" y="2451155"/>
            <a:ext cx="3839610" cy="369332"/>
            <a:chOff x="6947389" y="2451155"/>
            <a:chExt cx="3839610" cy="369332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94C129CF-3822-E3EA-B955-1C552A3B2C02}"/>
                </a:ext>
              </a:extLst>
            </p:cNvPr>
            <p:cNvSpPr/>
            <p:nvPr/>
          </p:nvSpPr>
          <p:spPr>
            <a:xfrm rot="10800000">
              <a:off x="6947389" y="2502806"/>
              <a:ext cx="863467" cy="2660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85132C-51FB-0678-DE76-F5C2D78AEB07}"/>
                </a:ext>
              </a:extLst>
            </p:cNvPr>
            <p:cNvSpPr txBox="1"/>
            <p:nvPr/>
          </p:nvSpPr>
          <p:spPr>
            <a:xfrm>
              <a:off x="7881332" y="2451155"/>
              <a:ext cx="29056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New to </a:t>
              </a:r>
              <a:r>
                <a:rPr lang="en-US" dirty="0" err="1"/>
                <a:t>SasView</a:t>
              </a:r>
              <a:r>
                <a:rPr lang="en-US" dirty="0"/>
                <a:t>? Start here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435F17D-4ADA-4146-DF64-BBCE7520E606}"/>
              </a:ext>
            </a:extLst>
          </p:cNvPr>
          <p:cNvSpPr txBox="1"/>
          <p:nvPr/>
        </p:nvSpPr>
        <p:spPr>
          <a:xfrm>
            <a:off x="1912434" y="6149297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https://www.sasview.org/documentation/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13565A-BF39-18A8-0ECD-43A01BAE4B34}"/>
              </a:ext>
            </a:extLst>
          </p:cNvPr>
          <p:cNvGrpSpPr/>
          <p:nvPr/>
        </p:nvGrpSpPr>
        <p:grpSpPr>
          <a:xfrm>
            <a:off x="7590462" y="2789017"/>
            <a:ext cx="1242041" cy="369332"/>
            <a:chOff x="6947389" y="2451155"/>
            <a:chExt cx="1242041" cy="369332"/>
          </a:xfrm>
        </p:grpSpPr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3D0F8092-73B5-4388-0A9F-B03C7900AE70}"/>
                </a:ext>
              </a:extLst>
            </p:cNvPr>
            <p:cNvSpPr/>
            <p:nvPr/>
          </p:nvSpPr>
          <p:spPr>
            <a:xfrm rot="10800000">
              <a:off x="6947389" y="2502806"/>
              <a:ext cx="863467" cy="2660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A5CB87-84EA-BB26-0F0B-75B53DE8335F}"/>
                </a:ext>
              </a:extLst>
            </p:cNvPr>
            <p:cNvSpPr txBox="1"/>
            <p:nvPr/>
          </p:nvSpPr>
          <p:spPr>
            <a:xfrm>
              <a:off x="7881332" y="245115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DEF00A-276F-49BF-B8DC-67CA850DD44F}"/>
              </a:ext>
            </a:extLst>
          </p:cNvPr>
          <p:cNvGrpSpPr/>
          <p:nvPr/>
        </p:nvGrpSpPr>
        <p:grpSpPr>
          <a:xfrm>
            <a:off x="8451678" y="5014878"/>
            <a:ext cx="1304557" cy="369332"/>
            <a:chOff x="6947389" y="2451155"/>
            <a:chExt cx="1304557" cy="369332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0E46D9D1-B49D-9BE2-C272-85EB7499425B}"/>
                </a:ext>
              </a:extLst>
            </p:cNvPr>
            <p:cNvSpPr/>
            <p:nvPr/>
          </p:nvSpPr>
          <p:spPr>
            <a:xfrm rot="10800000">
              <a:off x="6947389" y="2502806"/>
              <a:ext cx="863467" cy="2660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6E46D7-D186-BC56-FA0B-BB2DDACBC587}"/>
                </a:ext>
              </a:extLst>
            </p:cNvPr>
            <p:cNvSpPr txBox="1"/>
            <p:nvPr/>
          </p:nvSpPr>
          <p:spPr>
            <a:xfrm>
              <a:off x="7881332" y="2451155"/>
              <a:ext cx="370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2’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3796F9-3867-69C1-B00F-8F6AEDE7857C}"/>
              </a:ext>
            </a:extLst>
          </p:cNvPr>
          <p:cNvGrpSpPr/>
          <p:nvPr/>
        </p:nvGrpSpPr>
        <p:grpSpPr>
          <a:xfrm>
            <a:off x="7470788" y="5401225"/>
            <a:ext cx="1242041" cy="369332"/>
            <a:chOff x="6947389" y="2451155"/>
            <a:chExt cx="1242041" cy="369332"/>
          </a:xfrm>
        </p:grpSpPr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3F9320F5-D14D-F22C-F1D3-DAB3788E5FFD}"/>
                </a:ext>
              </a:extLst>
            </p:cNvPr>
            <p:cNvSpPr/>
            <p:nvPr/>
          </p:nvSpPr>
          <p:spPr>
            <a:xfrm rot="10800000">
              <a:off x="6947389" y="2502806"/>
              <a:ext cx="863467" cy="2660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F23D35-9C4D-8AF0-A30A-68F1CC5FCAAE}"/>
                </a:ext>
              </a:extLst>
            </p:cNvPr>
            <p:cNvSpPr txBox="1"/>
            <p:nvPr/>
          </p:nvSpPr>
          <p:spPr>
            <a:xfrm>
              <a:off x="7881332" y="245115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063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9A7C2D-F370-F468-D4E0-F16A9013A555}"/>
              </a:ext>
            </a:extLst>
          </p:cNvPr>
          <p:cNvSpPr/>
          <p:nvPr/>
        </p:nvSpPr>
        <p:spPr>
          <a:xfrm>
            <a:off x="8435471" y="4994666"/>
            <a:ext cx="3591981" cy="17314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293E4E-4D27-18E8-C75D-929E9B347648}"/>
              </a:ext>
            </a:extLst>
          </p:cNvPr>
          <p:cNvSpPr/>
          <p:nvPr/>
        </p:nvSpPr>
        <p:spPr>
          <a:xfrm>
            <a:off x="5743575" y="4994666"/>
            <a:ext cx="2610117" cy="17314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30F83A-4141-8A2E-FC29-1FC8D3C7EAC0}"/>
              </a:ext>
            </a:extLst>
          </p:cNvPr>
          <p:cNvSpPr/>
          <p:nvPr/>
        </p:nvSpPr>
        <p:spPr>
          <a:xfrm>
            <a:off x="8435471" y="4555328"/>
            <a:ext cx="3591981" cy="3693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EB788B-AF30-CBB3-4B9A-63017BB2D87F}"/>
              </a:ext>
            </a:extLst>
          </p:cNvPr>
          <p:cNvSpPr/>
          <p:nvPr/>
        </p:nvSpPr>
        <p:spPr>
          <a:xfrm>
            <a:off x="5743575" y="4562281"/>
            <a:ext cx="2610117" cy="3693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3A5D05-CE32-D99F-839A-2346468620EE}"/>
              </a:ext>
            </a:extLst>
          </p:cNvPr>
          <p:cNvSpPr/>
          <p:nvPr/>
        </p:nvSpPr>
        <p:spPr>
          <a:xfrm>
            <a:off x="5809912" y="1216878"/>
            <a:ext cx="5857306" cy="8536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166D2C-95ED-384D-8B51-D685F4742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852" y="242753"/>
            <a:ext cx="5161343" cy="917325"/>
          </a:xfrm>
        </p:spPr>
        <p:txBody>
          <a:bodyPr anchor="ctr">
            <a:normAutofit/>
          </a:bodyPr>
          <a:lstStyle/>
          <a:p>
            <a:r>
              <a:rPr lang="en-SE" dirty="0">
                <a:latin typeface="Lato" panose="020F0502020204030203" pitchFamily="34" charset="77"/>
              </a:rPr>
              <a:t>What is SciLifeLab?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83DF7-ECC4-F745-95F2-84AE5B447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4852" y="2225856"/>
            <a:ext cx="5750230" cy="227010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sv-SE" sz="1600" dirty="0" err="1">
                <a:solidFill>
                  <a:schemeClr val="tx1"/>
                </a:solidFill>
                <a:latin typeface="Lato" panose="020F0502020204030203" pitchFamily="34" charset="77"/>
              </a:rPr>
              <a:t>Activities</a:t>
            </a:r>
            <a:r>
              <a:rPr lang="sv-SE" sz="1600" dirty="0">
                <a:solidFill>
                  <a:schemeClr val="tx1"/>
                </a:solidFill>
                <a:latin typeface="Lato" panose="020F0502020204030203" pitchFamily="34" charset="77"/>
              </a:rPr>
              <a:t> at all major Swedish </a:t>
            </a:r>
            <a:r>
              <a:rPr lang="sv-SE" sz="1600" dirty="0" err="1">
                <a:solidFill>
                  <a:schemeClr val="tx1"/>
                </a:solidFill>
                <a:latin typeface="Lato" panose="020F0502020204030203" pitchFamily="34" charset="77"/>
              </a:rPr>
              <a:t>universities</a:t>
            </a:r>
            <a:r>
              <a:rPr lang="sv-SE" sz="1600" dirty="0">
                <a:solidFill>
                  <a:schemeClr val="tx1"/>
                </a:solidFill>
                <a:latin typeface="Lato" panose="020F0502020204030203" pitchFamily="34" charset="77"/>
              </a:rPr>
              <a:t>.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sz="1600" dirty="0">
                <a:solidFill>
                  <a:schemeClr val="tx1"/>
                </a:solidFill>
                <a:latin typeface="Lato" panose="020F0502020204030203" pitchFamily="34" charset="77"/>
              </a:rPr>
              <a:t>Organised in 10 technology platforms and 40 research units distributed nationally.</a:t>
            </a:r>
          </a:p>
          <a:p>
            <a:pPr fontAlgn="base">
              <a:spcBef>
                <a:spcPts val="600"/>
              </a:spcBef>
            </a:pPr>
            <a:r>
              <a:rPr lang="en-GB" sz="1600" dirty="0">
                <a:solidFill>
                  <a:schemeClr val="tx1"/>
                </a:solidFill>
                <a:latin typeface="Lato" panose="020F0502020204030203" pitchFamily="34" charset="77"/>
              </a:rPr>
              <a:t>Study all molecular aspects of life, from the atomic scale up to entire ecosystems.</a:t>
            </a:r>
          </a:p>
          <a:p>
            <a:pPr fontAlgn="base">
              <a:spcBef>
                <a:spcPts val="600"/>
              </a:spcBef>
            </a:pPr>
            <a:r>
              <a:rPr lang="en-GB" sz="1600" dirty="0">
                <a:solidFill>
                  <a:schemeClr val="tx1"/>
                </a:solidFill>
                <a:latin typeface="Lato" panose="020F0502020204030203" pitchFamily="34" charset="77"/>
              </a:rPr>
              <a:t>Applicable across a large spectrum of disciplines and research fields in life science</a:t>
            </a:r>
            <a:endParaRPr lang="en-SE" sz="1600" dirty="0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  <p:pic>
        <p:nvPicPr>
          <p:cNvPr id="8" name="Picture 7" descr="A picture containing text, silhouette, vector graphics&#10;&#10;Description automatically generated">
            <a:extLst>
              <a:ext uri="{FF2B5EF4-FFF2-40B4-BE49-F238E27FC236}">
                <a16:creationId xmlns:a16="http://schemas.microsoft.com/office/drawing/2014/main" id="{C0E30EEF-1C7A-2640-B361-A9A660F06A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0464" y="376653"/>
            <a:ext cx="827938" cy="7834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8FBB31A-3CE3-310C-D4D8-2A8DEC044AA8}"/>
              </a:ext>
            </a:extLst>
          </p:cNvPr>
          <p:cNvSpPr/>
          <p:nvPr/>
        </p:nvSpPr>
        <p:spPr>
          <a:xfrm>
            <a:off x="0" y="0"/>
            <a:ext cx="552112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13" name="Picture 12" descr="A map of sweden with different colored icons&#10;&#10;Description automatically generated">
            <a:extLst>
              <a:ext uri="{FF2B5EF4-FFF2-40B4-BE49-F238E27FC236}">
                <a16:creationId xmlns:a16="http://schemas.microsoft.com/office/drawing/2014/main" id="{D684094E-9A97-2260-0B5C-EA8078009D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728" y="511555"/>
            <a:ext cx="4786271" cy="58348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9C106FE-3FA8-F214-7588-4CD4CD36BCE0}"/>
              </a:ext>
            </a:extLst>
          </p:cNvPr>
          <p:cNvSpPr txBox="1"/>
          <p:nvPr/>
        </p:nvSpPr>
        <p:spPr>
          <a:xfrm>
            <a:off x="5814852" y="5045038"/>
            <a:ext cx="254968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latin typeface="Lato" panose="020F0502020204030203" pitchFamily="34" charset="77"/>
                <a:cs typeface="Arial" panose="020B0604020202020204" pitchFamily="34" charset="0"/>
              </a:rPr>
              <a:t>Advanced technologies</a:t>
            </a:r>
          </a:p>
          <a:p>
            <a:pPr marL="2857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latin typeface="Lato" panose="020F0502020204030203" pitchFamily="34" charset="77"/>
                <a:cs typeface="Arial" panose="020B0604020202020204" pitchFamily="34" charset="0"/>
              </a:rPr>
              <a:t>Unique instruments</a:t>
            </a:r>
          </a:p>
          <a:p>
            <a:pPr marL="2857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latin typeface="Lato" panose="020F0502020204030203" pitchFamily="34" charset="77"/>
                <a:cs typeface="Arial" panose="020B0604020202020204" pitchFamily="34" charset="0"/>
              </a:rPr>
              <a:t>Expert know-how</a:t>
            </a:r>
            <a:endParaRPr lang="en-SE" sz="1600" dirty="0">
              <a:latin typeface="Lato" panose="020F0502020204030203" pitchFamily="34" charset="7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11AD3F-DA7F-6C0D-60CD-8102CE20A2A8}"/>
              </a:ext>
            </a:extLst>
          </p:cNvPr>
          <p:cNvSpPr txBox="1"/>
          <p:nvPr/>
        </p:nvSpPr>
        <p:spPr>
          <a:xfrm>
            <a:off x="8395523" y="5012607"/>
            <a:ext cx="363192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SE" sz="1600" dirty="0">
                <a:latin typeface="Lato" panose="020F0502020204030203" pitchFamily="34" charset="77"/>
                <a:cs typeface="Arial" panose="020B0604020202020204" pitchFamily="34" charset="0"/>
              </a:rPr>
              <a:t>Academia</a:t>
            </a:r>
          </a:p>
          <a:p>
            <a:pPr marL="2857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SE" sz="1600" dirty="0">
                <a:latin typeface="Lato" panose="020F0502020204030203" pitchFamily="34" charset="77"/>
                <a:cs typeface="Arial" panose="020B0604020202020204" pitchFamily="34" charset="0"/>
              </a:rPr>
              <a:t>Industry</a:t>
            </a:r>
          </a:p>
          <a:p>
            <a:pPr marL="2857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SE" sz="1600" dirty="0">
                <a:latin typeface="Lato" panose="020F0502020204030203" pitchFamily="34" charset="77"/>
                <a:cs typeface="Arial" panose="020B0604020202020204" pitchFamily="34" charset="0"/>
              </a:rPr>
              <a:t>Healthcare</a:t>
            </a:r>
          </a:p>
          <a:p>
            <a:pPr marL="2857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SE" sz="1600" dirty="0">
                <a:latin typeface="Lato" panose="020F0502020204030203" pitchFamily="34" charset="77"/>
                <a:cs typeface="Arial" panose="020B0604020202020204" pitchFamily="34" charset="0"/>
              </a:rPr>
              <a:t>Other governmental agencies</a:t>
            </a:r>
          </a:p>
          <a:p>
            <a:pPr marL="2857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SE" sz="1600" dirty="0">
                <a:latin typeface="Lato" panose="020F0502020204030203" pitchFamily="34" charset="77"/>
                <a:cs typeface="Arial" panose="020B0604020202020204" pitchFamily="34" charset="0"/>
              </a:rPr>
              <a:t>International users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AD7029-37C6-D96C-A1FC-55E9C0119B3A}"/>
              </a:ext>
            </a:extLst>
          </p:cNvPr>
          <p:cNvSpPr txBox="1"/>
          <p:nvPr/>
        </p:nvSpPr>
        <p:spPr>
          <a:xfrm>
            <a:off x="6016336" y="1320519"/>
            <a:ext cx="5455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National </a:t>
            </a:r>
            <a:r>
              <a:rPr lang="sv-SE" sz="1800" b="1" dirty="0" err="1">
                <a:solidFill>
                  <a:schemeClr val="tx1"/>
                </a:solidFill>
                <a:latin typeface="Lato" panose="020F0502020204030203" pitchFamily="34" charset="77"/>
              </a:rPr>
              <a:t>hub</a:t>
            </a: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 </a:t>
            </a:r>
            <a:r>
              <a:rPr lang="sv-SE" sz="1800" b="1" dirty="0" err="1">
                <a:solidFill>
                  <a:schemeClr val="tx1"/>
                </a:solidFill>
                <a:latin typeface="Lato" panose="020F0502020204030203" pitchFamily="34" charset="77"/>
              </a:rPr>
              <a:t>enabling</a:t>
            </a: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 </a:t>
            </a:r>
            <a:r>
              <a:rPr lang="sv-SE" sz="1800" b="1" dirty="0" err="1">
                <a:solidFill>
                  <a:schemeClr val="tx1"/>
                </a:solidFill>
                <a:latin typeface="Lato" panose="020F0502020204030203" pitchFamily="34" charset="77"/>
              </a:rPr>
              <a:t>life</a:t>
            </a: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 science </a:t>
            </a:r>
          </a:p>
          <a:p>
            <a:pPr algn="ctr">
              <a:spcBef>
                <a:spcPts val="0"/>
              </a:spcBef>
            </a:pP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research </a:t>
            </a:r>
            <a:r>
              <a:rPr lang="sv-SE" sz="1800" b="1" dirty="0" err="1">
                <a:solidFill>
                  <a:schemeClr val="tx1"/>
                </a:solidFill>
                <a:latin typeface="Lato" panose="020F0502020204030203" pitchFamily="34" charset="77"/>
              </a:rPr>
              <a:t>that</a:t>
            </a: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 </a:t>
            </a:r>
            <a:r>
              <a:rPr lang="sv-SE" sz="1800" b="1" dirty="0" err="1">
                <a:solidFill>
                  <a:schemeClr val="tx1"/>
                </a:solidFill>
                <a:latin typeface="Lato" panose="020F0502020204030203" pitchFamily="34" charset="77"/>
              </a:rPr>
              <a:t>would</a:t>
            </a: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 </a:t>
            </a:r>
            <a:r>
              <a:rPr lang="sv-SE" sz="1800" b="1" dirty="0" err="1">
                <a:solidFill>
                  <a:schemeClr val="tx1"/>
                </a:solidFill>
                <a:latin typeface="Lato" panose="020F0502020204030203" pitchFamily="34" charset="77"/>
              </a:rPr>
              <a:t>otherwise</a:t>
            </a: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 not be </a:t>
            </a:r>
            <a:r>
              <a:rPr lang="sv-SE" sz="1800" b="1" dirty="0" err="1">
                <a:solidFill>
                  <a:schemeClr val="tx1"/>
                </a:solidFill>
                <a:latin typeface="Lato" panose="020F0502020204030203" pitchFamily="34" charset="77"/>
              </a:rPr>
              <a:t>possible</a:t>
            </a: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52EA4F-C5A2-34DC-6703-2FD135CDA3E1}"/>
              </a:ext>
            </a:extLst>
          </p:cNvPr>
          <p:cNvSpPr txBox="1"/>
          <p:nvPr/>
        </p:nvSpPr>
        <p:spPr>
          <a:xfrm>
            <a:off x="5804004" y="4557227"/>
            <a:ext cx="2328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en-GB" sz="1800" b="1" dirty="0">
                <a:solidFill>
                  <a:schemeClr val="tx1"/>
                </a:solidFill>
                <a:latin typeface="Lato" panose="020F0502020204030203" pitchFamily="34" charset="77"/>
              </a:rPr>
              <a:t>What do we offer?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BB5BF2-4264-8972-986E-8954C7BAF124}"/>
              </a:ext>
            </a:extLst>
          </p:cNvPr>
          <p:cNvSpPr txBox="1"/>
          <p:nvPr/>
        </p:nvSpPr>
        <p:spPr>
          <a:xfrm>
            <a:off x="8395523" y="4555329"/>
            <a:ext cx="3169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en-SE" b="1" dirty="0">
                <a:latin typeface="Lato" panose="020F0502020204030203" pitchFamily="34" charset="77"/>
              </a:rPr>
              <a:t>Who can access it?</a:t>
            </a:r>
            <a:endParaRPr lang="en-SE" sz="1800" b="1" dirty="0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5836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28" grpId="0" animBg="1"/>
      <p:bldP spid="27" grpId="0" animBg="1"/>
      <p:bldP spid="18" grpId="0"/>
      <p:bldP spid="19" grpId="0"/>
      <p:bldP spid="24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>
          <a:extLst>
            <a:ext uri="{FF2B5EF4-FFF2-40B4-BE49-F238E27FC236}">
              <a16:creationId xmlns:a16="http://schemas.microsoft.com/office/drawing/2014/main" id="{E7149FAC-DDA1-F5CF-0449-CC146577D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7">
            <a:extLst>
              <a:ext uri="{FF2B5EF4-FFF2-40B4-BE49-F238E27FC236}">
                <a16:creationId xmlns:a16="http://schemas.microsoft.com/office/drawing/2014/main" id="{52850E53-C0BE-46CA-025F-232134C2EE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538400" cy="8300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r>
              <a:rPr lang="en" dirty="0" err="1"/>
              <a:t>SciLifeLab</a:t>
            </a:r>
            <a:r>
              <a:rPr lang="en" dirty="0"/>
              <a:t> platforms</a:t>
            </a:r>
            <a:endParaRPr dirty="0"/>
          </a:p>
        </p:txBody>
      </p:sp>
      <p:pic>
        <p:nvPicPr>
          <p:cNvPr id="626" name="Google Shape;626;p77" title="Data types_v3@10x.png">
            <a:extLst>
              <a:ext uri="{FF2B5EF4-FFF2-40B4-BE49-F238E27FC236}">
                <a16:creationId xmlns:a16="http://schemas.microsoft.com/office/drawing/2014/main" id="{B6904EC0-A3B8-496D-86D1-8C63AE563B5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133" y="1937570"/>
            <a:ext cx="7004003" cy="400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7">
            <a:extLst>
              <a:ext uri="{FF2B5EF4-FFF2-40B4-BE49-F238E27FC236}">
                <a16:creationId xmlns:a16="http://schemas.microsoft.com/office/drawing/2014/main" id="{C4D9B659-7120-4BEA-2105-4A76FF4E477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993" t="51357"/>
          <a:stretch/>
        </p:blipFill>
        <p:spPr>
          <a:xfrm>
            <a:off x="8079202" y="2776316"/>
            <a:ext cx="3480799" cy="211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D55D19-1934-7A4F-1AE3-C700154AD4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895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42B03-7D5C-B539-74CD-D385468B1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04F563-280A-AA22-FD66-88352FB09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Integrated Structural Biology Portal</a:t>
            </a:r>
          </a:p>
        </p:txBody>
      </p:sp>
      <p:pic>
        <p:nvPicPr>
          <p:cNvPr id="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498A46E-A932-9E4E-6A33-BC5624DFE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4100" y="1374947"/>
            <a:ext cx="4279900" cy="4854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534774-7B0E-EC6B-2BCF-5F77F8CE475D}"/>
              </a:ext>
            </a:extLst>
          </p:cNvPr>
          <p:cNvSpPr txBox="1"/>
          <p:nvPr/>
        </p:nvSpPr>
        <p:spPr>
          <a:xfrm>
            <a:off x="1396809" y="6409381"/>
            <a:ext cx="8572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Arial"/>
              </a:rPr>
              <a:t>Goal: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Arial"/>
              </a:rPr>
              <a:t>Community portal providing a unique access to multimodal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Arial"/>
              </a:rPr>
              <a:t>data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Arial"/>
              </a:rPr>
              <a:t> and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Arial"/>
              </a:rPr>
              <a:t>tools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Arial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827A7-1011-D733-5987-E3E4888B7870}"/>
              </a:ext>
            </a:extLst>
          </p:cNvPr>
          <p:cNvSpPr/>
          <p:nvPr/>
        </p:nvSpPr>
        <p:spPr>
          <a:xfrm rot="19974656">
            <a:off x="3883807" y="5601396"/>
            <a:ext cx="148790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/>
                <a:solidFill>
                  <a:srgbClr val="491F53"/>
                </a:solidFill>
                <a:effectLst/>
                <a:uLnTx/>
                <a:uFillTx/>
                <a:latin typeface="APPLE CHANCERY" panose="03020702040506060504" pitchFamily="66" charset="-79"/>
                <a:cs typeface="APPLE CHANCERY" panose="03020702040506060504" pitchFamily="66" charset="-79"/>
              </a:rPr>
              <a:t>Draft!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D5F8E6-3CDB-609F-DC46-4E43E5F61E85}"/>
              </a:ext>
            </a:extLst>
          </p:cNvPr>
          <p:cNvGrpSpPr/>
          <p:nvPr/>
        </p:nvGrpSpPr>
        <p:grpSpPr>
          <a:xfrm>
            <a:off x="8023152" y="1925213"/>
            <a:ext cx="4038853" cy="4519275"/>
            <a:chOff x="8023152" y="1925213"/>
            <a:chExt cx="4038853" cy="4519275"/>
          </a:xfrm>
        </p:grpSpPr>
        <p:pic>
          <p:nvPicPr>
            <p:cNvPr id="5" name="Picture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E3BC1EC8-B987-A1BB-1B6A-4D061CE8A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3152" y="1925213"/>
              <a:ext cx="4038853" cy="33694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730C7500-4195-19F8-780D-1E750A5B8D0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427555" y="5602912"/>
              <a:ext cx="1043127" cy="640025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590C59-E2AB-10EC-17E9-8A893C8EFBFC}"/>
              </a:ext>
            </a:extLst>
          </p:cNvPr>
          <p:cNvGrpSpPr/>
          <p:nvPr/>
        </p:nvGrpSpPr>
        <p:grpSpPr>
          <a:xfrm>
            <a:off x="5490160" y="2955556"/>
            <a:ext cx="2848626" cy="3507075"/>
            <a:chOff x="5490160" y="2955556"/>
            <a:chExt cx="2848626" cy="3507075"/>
          </a:xfrm>
        </p:grpSpPr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FC3513F7-1C7C-8B67-72DE-3863DC8371D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333109" y="5456955"/>
              <a:ext cx="1026163" cy="985190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oogle Shape;626;p77" title="Data types_v3@10x.png">
              <a:extLst>
                <a:ext uri="{FF2B5EF4-FFF2-40B4-BE49-F238E27FC236}">
                  <a16:creationId xmlns:a16="http://schemas.microsoft.com/office/drawing/2014/main" id="{535E8B6F-FA3C-94C0-8B40-36EB585D5955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rcRect l="23303" r="19032"/>
            <a:stretch>
              <a:fillRect/>
            </a:stretch>
          </p:blipFill>
          <p:spPr>
            <a:xfrm>
              <a:off x="5490160" y="2955556"/>
              <a:ext cx="2466082" cy="23910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0002154-819D-D7A3-3D7A-22A438FD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21EB6-9A4B-514E-B577-5DABAA3601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1DB4D46-3D63-D022-8EB0-781431475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59470" y="1908071"/>
            <a:ext cx="3370479" cy="3823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C4033C3-AAD5-2622-9D1B-3CCA1645B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Additional data types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D8B182-22EB-4BF7-EAE9-0CA96647E0D6}"/>
              </a:ext>
            </a:extLst>
          </p:cNvPr>
          <p:cNvGrpSpPr/>
          <p:nvPr/>
        </p:nvGrpSpPr>
        <p:grpSpPr>
          <a:xfrm>
            <a:off x="757253" y="1442843"/>
            <a:ext cx="7362803" cy="2335331"/>
            <a:chOff x="838200" y="3777963"/>
            <a:chExt cx="7362803" cy="233533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3ABF06C-DB8B-0C59-2CCA-6EFDC87A1496}"/>
                </a:ext>
              </a:extLst>
            </p:cNvPr>
            <p:cNvGrpSpPr/>
            <p:nvPr/>
          </p:nvGrpSpPr>
          <p:grpSpPr>
            <a:xfrm>
              <a:off x="1675596" y="4162774"/>
              <a:ext cx="1080000" cy="1080000"/>
              <a:chOff x="388988" y="4585181"/>
              <a:chExt cx="1080000" cy="10800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4FECDDE-96A6-E314-F508-DFF5E2AC65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8988" y="4585181"/>
                <a:ext cx="1080000" cy="1080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GB">
                  <a:solidFill>
                    <a:srgbClr val="FFFFFF"/>
                  </a:solidFill>
                  <a:latin typeface="Calibri"/>
                  <a:cs typeface="Arial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2E5493C-8420-DC1F-3DBB-D1F435FA2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604988" y="4801181"/>
                <a:ext cx="648000" cy="64800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4090CF-5752-AF41-AB9C-6C80F014017F}"/>
                </a:ext>
              </a:extLst>
            </p:cNvPr>
            <p:cNvSpPr txBox="1"/>
            <p:nvPr/>
          </p:nvSpPr>
          <p:spPr>
            <a:xfrm flipH="1">
              <a:off x="1020344" y="5336956"/>
              <a:ext cx="29288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/>
              <a:r>
                <a:rPr lang="en-US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Protein Production (LP3/PPS)</a:t>
              </a:r>
            </a:p>
          </p:txBody>
        </p:sp>
        <p:sp>
          <p:nvSpPr>
            <p:cNvPr id="47" name="Notched Right Arrow 46">
              <a:extLst>
                <a:ext uri="{FF2B5EF4-FFF2-40B4-BE49-F238E27FC236}">
                  <a16:creationId xmlns:a16="http://schemas.microsoft.com/office/drawing/2014/main" id="{62EA67AC-6F73-4EA6-6942-59E5672EF851}"/>
                </a:ext>
              </a:extLst>
            </p:cNvPr>
            <p:cNvSpPr/>
            <p:nvPr/>
          </p:nvSpPr>
          <p:spPr>
            <a:xfrm>
              <a:off x="3651400" y="4743439"/>
              <a:ext cx="245665" cy="172954"/>
            </a:xfrm>
            <a:prstGeom prst="notchedRightArrow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FFFFFF"/>
                </a:solidFill>
                <a:latin typeface="Calibri"/>
                <a:cs typeface="Arial"/>
              </a:endParaRPr>
            </a:p>
          </p:txBody>
        </p:sp>
        <p:sp>
          <p:nvSpPr>
            <p:cNvPr id="49" name="Notched Right Arrow 48">
              <a:extLst>
                <a:ext uri="{FF2B5EF4-FFF2-40B4-BE49-F238E27FC236}">
                  <a16:creationId xmlns:a16="http://schemas.microsoft.com/office/drawing/2014/main" id="{01C58E4B-201B-7E59-EDDA-8ECC41FDB236}"/>
                </a:ext>
              </a:extLst>
            </p:cNvPr>
            <p:cNvSpPr/>
            <p:nvPr/>
          </p:nvSpPr>
          <p:spPr>
            <a:xfrm>
              <a:off x="7955338" y="4703316"/>
              <a:ext cx="245665" cy="172954"/>
            </a:xfrm>
            <a:prstGeom prst="notchedRightArrow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FFFFFF"/>
                </a:solidFill>
                <a:latin typeface="Calibri"/>
                <a:cs typeface="Arial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FE21450-1EFE-1FF6-5602-8BE1B96A6DFC}"/>
                </a:ext>
              </a:extLst>
            </p:cNvPr>
            <p:cNvGrpSpPr/>
            <p:nvPr/>
          </p:nvGrpSpPr>
          <p:grpSpPr>
            <a:xfrm>
              <a:off x="4402757" y="4010961"/>
              <a:ext cx="3157608" cy="2102333"/>
              <a:chOff x="4402757" y="4010961"/>
              <a:chExt cx="3157608" cy="210233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78197F9-F61D-F138-AA21-35E3A4EEEFC8}"/>
                  </a:ext>
                </a:extLst>
              </p:cNvPr>
              <p:cNvGrpSpPr/>
              <p:nvPr/>
            </p:nvGrpSpPr>
            <p:grpSpPr>
              <a:xfrm>
                <a:off x="4402757" y="4010961"/>
                <a:ext cx="3157608" cy="1810865"/>
                <a:chOff x="8399728" y="1402786"/>
                <a:chExt cx="3157608" cy="1810865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DB45BA64-473A-B006-E0AB-DF306FEC630A}"/>
                    </a:ext>
                  </a:extLst>
                </p:cNvPr>
                <p:cNvGrpSpPr/>
                <p:nvPr/>
              </p:nvGrpSpPr>
              <p:grpSpPr>
                <a:xfrm>
                  <a:off x="8482330" y="1402786"/>
                  <a:ext cx="3075006" cy="1810865"/>
                  <a:chOff x="8482330" y="1290144"/>
                  <a:chExt cx="3075006" cy="1810865"/>
                </a:xfrm>
              </p:grpSpPr>
              <p:pic>
                <p:nvPicPr>
                  <p:cNvPr id="23" name="Picture 22" descr="A diagram of a cell&#10;&#10;AI-generated content may be incorrect.">
                    <a:extLst>
                      <a:ext uri="{FF2B5EF4-FFF2-40B4-BE49-F238E27FC236}">
                        <a16:creationId xmlns:a16="http://schemas.microsoft.com/office/drawing/2014/main" id="{A74A3827-AD18-7670-1D7A-948210E84C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rcRect l="5895" t="21460" r="83687" b="34272"/>
                  <a:stretch/>
                </p:blipFill>
                <p:spPr>
                  <a:xfrm>
                    <a:off x="9737212" y="1290144"/>
                    <a:ext cx="639240" cy="1810865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 descr="A diagram of a cell&#10;&#10;AI-generated content may be incorrect.">
                    <a:extLst>
                      <a:ext uri="{FF2B5EF4-FFF2-40B4-BE49-F238E27FC236}">
                        <a16:creationId xmlns:a16="http://schemas.microsoft.com/office/drawing/2014/main" id="{E9BD3E0C-4D2A-13F2-CC17-9A95E0EE29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rcRect l="17951" t="73034" r="68762" b="-1"/>
                  <a:stretch/>
                </p:blipFill>
                <p:spPr>
                  <a:xfrm>
                    <a:off x="8482330" y="1575629"/>
                    <a:ext cx="979988" cy="1325961"/>
                  </a:xfrm>
                  <a:prstGeom prst="rect">
                    <a:avLst/>
                  </a:prstGeom>
                </p:spPr>
              </p:pic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4815B608-3EEA-2C99-D0BA-122646E4AD1A}"/>
                      </a:ext>
                    </a:extLst>
                  </p:cNvPr>
                  <p:cNvGrpSpPr/>
                  <p:nvPr/>
                </p:nvGrpSpPr>
                <p:grpSpPr>
                  <a:xfrm>
                    <a:off x="10799859" y="1290144"/>
                    <a:ext cx="757477" cy="1530368"/>
                    <a:chOff x="10725532" y="1286829"/>
                    <a:chExt cx="757477" cy="1530368"/>
                  </a:xfrm>
                </p:grpSpPr>
                <p:pic>
                  <p:nvPicPr>
                    <p:cNvPr id="28" name="Picture 27" descr="A diagram of a cell&#10;&#10;AI-generated content may be incorrect.">
                      <a:extLst>
                        <a:ext uri="{FF2B5EF4-FFF2-40B4-BE49-F238E27FC236}">
                          <a16:creationId xmlns:a16="http://schemas.microsoft.com/office/drawing/2014/main" id="{33208FA7-9B19-2D69-C2E4-E00C8D7098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rcRect l="60084" t="21460" r="25927" b="32591"/>
                    <a:stretch/>
                  </p:blipFill>
                  <p:spPr>
                    <a:xfrm>
                      <a:off x="10725532" y="1286829"/>
                      <a:ext cx="698883" cy="153036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07AF2AFB-77D2-4982-E1F9-FBECBBB700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23983" y="1802296"/>
                      <a:ext cx="159026" cy="17634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377"/>
                      <a:endParaRPr lang="en-US">
                        <a:solidFill>
                          <a:srgbClr val="FFFFFF"/>
                        </a:solidFill>
                        <a:latin typeface="Calibri"/>
                        <a:cs typeface="Arial"/>
                      </a:endParaRPr>
                    </a:p>
                  </p:txBody>
                </p:sp>
              </p:grpSp>
              <p:sp>
                <p:nvSpPr>
                  <p:cNvPr id="26" name="Plus 25">
                    <a:extLst>
                      <a:ext uri="{FF2B5EF4-FFF2-40B4-BE49-F238E27FC236}">
                        <a16:creationId xmlns:a16="http://schemas.microsoft.com/office/drawing/2014/main" id="{B03C3D36-08E3-BC3A-EAD7-8EE795AC5914}"/>
                      </a:ext>
                    </a:extLst>
                  </p:cNvPr>
                  <p:cNvSpPr/>
                  <p:nvPr/>
                </p:nvSpPr>
                <p:spPr>
                  <a:xfrm>
                    <a:off x="9413253" y="1893784"/>
                    <a:ext cx="278295" cy="282928"/>
                  </a:xfrm>
                  <a:prstGeom prst="mathPlus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7"/>
                    <a:endParaRPr lang="en-US">
                      <a:solidFill>
                        <a:srgbClr val="FFFFFF"/>
                      </a:solidFill>
                      <a:latin typeface="Calibri"/>
                      <a:cs typeface="Arial"/>
                    </a:endParaRPr>
                  </a:p>
                </p:txBody>
              </p:sp>
              <p:sp>
                <p:nvSpPr>
                  <p:cNvPr id="27" name="Plus 26">
                    <a:extLst>
                      <a:ext uri="{FF2B5EF4-FFF2-40B4-BE49-F238E27FC236}">
                        <a16:creationId xmlns:a16="http://schemas.microsoft.com/office/drawing/2014/main" id="{D9FE0069-1884-76C8-17B0-F12A71AE7D8C}"/>
                      </a:ext>
                    </a:extLst>
                  </p:cNvPr>
                  <p:cNvSpPr/>
                  <p:nvPr/>
                </p:nvSpPr>
                <p:spPr>
                  <a:xfrm>
                    <a:off x="10410319" y="1893784"/>
                    <a:ext cx="278295" cy="282928"/>
                  </a:xfrm>
                  <a:prstGeom prst="mathPlus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77"/>
                    <a:endParaRPr lang="en-US">
                      <a:solidFill>
                        <a:srgbClr val="FFFFFF"/>
                      </a:solidFill>
                      <a:latin typeface="Calibri"/>
                      <a:cs typeface="Arial"/>
                    </a:endParaRPr>
                  </a:p>
                </p:txBody>
              </p:sp>
            </p:grpSp>
            <p:pic>
              <p:nvPicPr>
                <p:cNvPr id="21" name="Picture 20" descr="A graph of trees with lines&#10;&#10;AI-generated content may be incorrect.">
                  <a:extLst>
                    <a:ext uri="{FF2B5EF4-FFF2-40B4-BE49-F238E27FC236}">
                      <a16:creationId xmlns:a16="http://schemas.microsoft.com/office/drawing/2014/main" id="{E8C92EAC-C4C7-FD51-516D-6C7C7104A6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33000"/>
                          </a14:imgEffect>
                        </a14:imgLayer>
                      </a14:imgProps>
                    </a:ext>
                  </a:extLst>
                </a:blip>
                <a:srcRect l="7426" t="47241" r="8867" b="10640"/>
                <a:stretch/>
              </p:blipFill>
              <p:spPr>
                <a:xfrm>
                  <a:off x="8482330" y="2547154"/>
                  <a:ext cx="999639" cy="282928"/>
                </a:xfrm>
                <a:prstGeom prst="rect">
                  <a:avLst/>
                </a:prstGeom>
              </p:spPr>
            </p:pic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15AE7AA8-1733-36B8-EADA-7011658546D1}"/>
                    </a:ext>
                  </a:extLst>
                </p:cNvPr>
                <p:cNvSpPr/>
                <p:nvPr/>
              </p:nvSpPr>
              <p:spPr>
                <a:xfrm>
                  <a:off x="8399728" y="2539672"/>
                  <a:ext cx="1076987" cy="340950"/>
                </a:xfrm>
                <a:prstGeom prst="round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7"/>
                  <a:endParaRPr lang="en-US">
                    <a:solidFill>
                      <a:srgbClr val="FFFFFF"/>
                    </a:solidFill>
                    <a:latin typeface="Calibri"/>
                    <a:cs typeface="Arial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683BDD-9861-22B1-E71C-85B62E6245A7}"/>
                  </a:ext>
                </a:extLst>
              </p:cNvPr>
              <p:cNvSpPr txBox="1"/>
              <p:nvPr/>
            </p:nvSpPr>
            <p:spPr>
              <a:xfrm flipH="1">
                <a:off x="5416281" y="5774740"/>
                <a:ext cx="13866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/>
                <a:r>
                  <a:rPr lang="en-US" sz="16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ISB Platform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009EAD9-5B84-BB71-13BF-8B5D6E98B327}"/>
                </a:ext>
              </a:extLst>
            </p:cNvPr>
            <p:cNvSpPr txBox="1"/>
            <p:nvPr/>
          </p:nvSpPr>
          <p:spPr>
            <a:xfrm>
              <a:off x="838200" y="3777963"/>
              <a:ext cx="33704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377"/>
              <a:r>
                <a:rPr lang="en-US" dirty="0">
                  <a:latin typeface="Calibri"/>
                </a:rPr>
                <a:t>1) The Protein Data Bridge for ISB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09DF52-684F-8F75-D1B4-DDB6847473F9}"/>
              </a:ext>
            </a:extLst>
          </p:cNvPr>
          <p:cNvGrpSpPr/>
          <p:nvPr/>
        </p:nvGrpSpPr>
        <p:grpSpPr>
          <a:xfrm>
            <a:off x="212485" y="4111816"/>
            <a:ext cx="8125415" cy="2746185"/>
            <a:chOff x="159363" y="3083861"/>
            <a:chExt cx="6094061" cy="205963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412A56D-5D3D-45EA-E673-DA4CEFCD545D}"/>
                </a:ext>
              </a:extLst>
            </p:cNvPr>
            <p:cNvGrpSpPr/>
            <p:nvPr/>
          </p:nvGrpSpPr>
          <p:grpSpPr>
            <a:xfrm>
              <a:off x="159363" y="3083861"/>
              <a:ext cx="6094061" cy="1427065"/>
              <a:chOff x="290053" y="1588994"/>
              <a:chExt cx="8125415" cy="190275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DBE76D4-6EE7-53F9-CC7F-F77F97C93F32}"/>
                  </a:ext>
                </a:extLst>
              </p:cNvPr>
              <p:cNvGrpSpPr/>
              <p:nvPr/>
            </p:nvGrpSpPr>
            <p:grpSpPr>
              <a:xfrm>
                <a:off x="339621" y="2036732"/>
                <a:ext cx="8075847" cy="1455015"/>
                <a:chOff x="339621" y="2036732"/>
                <a:chExt cx="8075847" cy="1455015"/>
              </a:xfrm>
            </p:grpSpPr>
            <p:pic>
              <p:nvPicPr>
                <p:cNvPr id="10" name="Picture 4" descr="Home | ESS">
                  <a:extLst>
                    <a:ext uri="{FF2B5EF4-FFF2-40B4-BE49-F238E27FC236}">
                      <a16:creationId xmlns:a16="http://schemas.microsoft.com/office/drawing/2014/main" id="{AE2CC21E-4ECB-D2BB-4690-9AB9EBA757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9621" y="2756994"/>
                  <a:ext cx="1239261" cy="662016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6" descr="MAX IV – Main - MAX IV">
                  <a:extLst>
                    <a:ext uri="{FF2B5EF4-FFF2-40B4-BE49-F238E27FC236}">
                      <a16:creationId xmlns:a16="http://schemas.microsoft.com/office/drawing/2014/main" id="{C798B172-DCC5-8BD4-921C-FF6F4E1C60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988" y="2110512"/>
                  <a:ext cx="1292031" cy="393497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Picture 16" descr="A logo with a circle and a white circle&#10;&#10;AI-generated content may be incorrect.">
                  <a:extLst>
                    <a:ext uri="{FF2B5EF4-FFF2-40B4-BE49-F238E27FC236}">
                      <a16:creationId xmlns:a16="http://schemas.microsoft.com/office/drawing/2014/main" id="{E87BC8ED-6911-8F72-D4F7-1C6553DE24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48789" y="2036732"/>
                  <a:ext cx="2039313" cy="1455015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CB2F80D1-23B0-A7C2-1B14-CCA3A980CC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15608" y="2707240"/>
                  <a:ext cx="1462563" cy="445417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2">
                  <a:extLst>
                    <a:ext uri="{FF2B5EF4-FFF2-40B4-BE49-F238E27FC236}">
                      <a16:creationId xmlns:a16="http://schemas.microsoft.com/office/drawing/2014/main" id="{23CC6DD8-B085-6F77-5B76-9090CC604B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50341" y="2244936"/>
                  <a:ext cx="1110024" cy="5005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02A0F8FE-0ACE-D616-4D4A-39B26DC4F2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saturation sat="66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17144" y="2192403"/>
                  <a:ext cx="1404139" cy="112918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" name="Notched Right Arrow 2">
                  <a:extLst>
                    <a:ext uri="{FF2B5EF4-FFF2-40B4-BE49-F238E27FC236}">
                      <a16:creationId xmlns:a16="http://schemas.microsoft.com/office/drawing/2014/main" id="{9E7459D6-4137-7822-84A3-FD47B36EE7E5}"/>
                    </a:ext>
                  </a:extLst>
                </p:cNvPr>
                <p:cNvSpPr/>
                <p:nvPr/>
              </p:nvSpPr>
              <p:spPr>
                <a:xfrm>
                  <a:off x="3537857" y="2756994"/>
                  <a:ext cx="245665" cy="172954"/>
                </a:xfrm>
                <a:prstGeom prst="notchedRightArrow">
                  <a:avLst/>
                </a:prstGeom>
                <a:solidFill>
                  <a:schemeClr val="tx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7"/>
                  <a:endParaRPr lang="en-US">
                    <a:solidFill>
                      <a:srgbClr val="FFFFFF"/>
                    </a:solidFill>
                    <a:latin typeface="Calibri"/>
                    <a:cs typeface="Arial"/>
                  </a:endParaRPr>
                </a:p>
              </p:txBody>
            </p:sp>
            <p:sp>
              <p:nvSpPr>
                <p:cNvPr id="6" name="Notched Right Arrow 5">
                  <a:extLst>
                    <a:ext uri="{FF2B5EF4-FFF2-40B4-BE49-F238E27FC236}">
                      <a16:creationId xmlns:a16="http://schemas.microsoft.com/office/drawing/2014/main" id="{8CB886C5-9CD4-93E4-36E1-30710115FEBE}"/>
                    </a:ext>
                  </a:extLst>
                </p:cNvPr>
                <p:cNvSpPr/>
                <p:nvPr/>
              </p:nvSpPr>
              <p:spPr>
                <a:xfrm>
                  <a:off x="6193499" y="2756994"/>
                  <a:ext cx="245665" cy="172954"/>
                </a:xfrm>
                <a:prstGeom prst="notchedRightArrow">
                  <a:avLst/>
                </a:prstGeom>
                <a:solidFill>
                  <a:schemeClr val="tx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7"/>
                  <a:endParaRPr lang="en-US">
                    <a:solidFill>
                      <a:srgbClr val="FFFFFF"/>
                    </a:solidFill>
                    <a:latin typeface="Calibri"/>
                    <a:cs typeface="Arial"/>
                  </a:endParaRPr>
                </a:p>
              </p:txBody>
            </p:sp>
            <p:sp>
              <p:nvSpPr>
                <p:cNvPr id="8" name="Notched Right Arrow 7">
                  <a:extLst>
                    <a:ext uri="{FF2B5EF4-FFF2-40B4-BE49-F238E27FC236}">
                      <a16:creationId xmlns:a16="http://schemas.microsoft.com/office/drawing/2014/main" id="{E802A30B-ED50-A6D1-14BE-CA463A7621CA}"/>
                    </a:ext>
                  </a:extLst>
                </p:cNvPr>
                <p:cNvSpPr/>
                <p:nvPr/>
              </p:nvSpPr>
              <p:spPr>
                <a:xfrm>
                  <a:off x="8169803" y="2756994"/>
                  <a:ext cx="245665" cy="172954"/>
                </a:xfrm>
                <a:prstGeom prst="notchedRightArrow">
                  <a:avLst/>
                </a:prstGeom>
                <a:solidFill>
                  <a:schemeClr val="tx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7"/>
                  <a:endParaRPr lang="en-US">
                    <a:solidFill>
                      <a:srgbClr val="FFFFFF"/>
                    </a:solidFill>
                    <a:latin typeface="Calibri"/>
                    <a:cs typeface="Arial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39BBA6D-66A5-4ABF-4ABD-FD8621D78957}"/>
                  </a:ext>
                </a:extLst>
              </p:cNvPr>
              <p:cNvSpPr txBox="1"/>
              <p:nvPr/>
            </p:nvSpPr>
            <p:spPr>
              <a:xfrm flipH="1">
                <a:off x="290053" y="1588994"/>
                <a:ext cx="6343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 fontAlgn="base">
                  <a:spcBef>
                    <a:spcPts val="2251"/>
                  </a:spcBef>
                </a:pPr>
                <a:r>
                  <a:rPr lang="en-US" dirty="0">
                    <a:latin typeface="Oxanium"/>
                  </a:rPr>
                  <a:t>2) Integrated data infrastructure for small-angle scattering data</a:t>
                </a:r>
              </a:p>
            </p:txBody>
          </p:sp>
        </p:grpSp>
        <p:pic>
          <p:nvPicPr>
            <p:cNvPr id="4" name="Picture 2" descr="HALRIC">
              <a:extLst>
                <a:ext uri="{FF2B5EF4-FFF2-40B4-BE49-F238E27FC236}">
                  <a16:creationId xmlns:a16="http://schemas.microsoft.com/office/drawing/2014/main" id="{7ACD58D0-2422-C555-4FF6-3D49CC1F73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09" y="4599308"/>
              <a:ext cx="1219648" cy="536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F83DC45-87A7-E4A9-4BF4-497C352536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730" y="4680814"/>
              <a:ext cx="945055" cy="42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A close-up of a logo&#10;&#10;AI-generated content may be incorrect.">
              <a:extLst>
                <a:ext uri="{FF2B5EF4-FFF2-40B4-BE49-F238E27FC236}">
                  <a16:creationId xmlns:a16="http://schemas.microsoft.com/office/drawing/2014/main" id="{24F2E195-2634-24D5-AF31-F9A67164E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32785" y="4717338"/>
              <a:ext cx="1159863" cy="426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961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F8D582-6BA8-6DD9-67D8-2073A5EFA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62042C8-FF71-187C-215E-B715DF85B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11435-87B0-7AB5-EEFD-9130201211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8" b="298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210468D-4652-91AB-0627-D7F1F3603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744F1C-900E-84CF-7501-27FD808A9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571931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Small Angle Scattering Analysis Toolkit</a:t>
            </a:r>
          </a:p>
        </p:txBody>
      </p:sp>
    </p:spTree>
    <p:extLst>
      <p:ext uri="{BB962C8B-B14F-4D97-AF65-F5344CB8AC3E}">
        <p14:creationId xmlns:p14="http://schemas.microsoft.com/office/powerpoint/2010/main" val="1233994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21A9-1C45-4663-3793-1FE1DED9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F0F5C-4D93-9C1F-ACEC-3C800B0FA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1" y="1562400"/>
            <a:ext cx="9360000" cy="4768062"/>
          </a:xfrm>
        </p:spPr>
        <p:txBody>
          <a:bodyPr/>
          <a:lstStyle/>
          <a:p>
            <a:r>
              <a:rPr lang="en-US" dirty="0"/>
              <a:t>Principles of Small Angle Scattering Data Analysis</a:t>
            </a:r>
          </a:p>
          <a:p>
            <a:r>
              <a:rPr lang="en-US" dirty="0"/>
              <a:t>Main functionalities of </a:t>
            </a:r>
            <a:r>
              <a:rPr lang="en-US" dirty="0" err="1"/>
              <a:t>SasView</a:t>
            </a:r>
            <a:endParaRPr lang="en-US" dirty="0"/>
          </a:p>
          <a:p>
            <a:r>
              <a:rPr lang="en-US" dirty="0"/>
              <a:t>Newly developed features</a:t>
            </a:r>
          </a:p>
          <a:p>
            <a:r>
              <a:rPr lang="en-US" dirty="0" err="1"/>
              <a:t>SasView</a:t>
            </a:r>
            <a:r>
              <a:rPr lang="en-US" dirty="0"/>
              <a:t> Community</a:t>
            </a:r>
          </a:p>
          <a:p>
            <a:r>
              <a:rPr lang="en-US" dirty="0"/>
              <a:t>Hands-on session </a:t>
            </a:r>
          </a:p>
          <a:p>
            <a:pPr lvl="1"/>
            <a:r>
              <a:rPr lang="en-US" dirty="0"/>
              <a:t>1D fitting</a:t>
            </a:r>
          </a:p>
          <a:p>
            <a:pPr lvl="1"/>
            <a:r>
              <a:rPr lang="en-US" dirty="0"/>
              <a:t>Creating custom plugin models</a:t>
            </a:r>
          </a:p>
          <a:p>
            <a:pPr lvl="1"/>
            <a:r>
              <a:rPr lang="en-US" dirty="0"/>
              <a:t>Simultaneous fitting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09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308CB6"/>
      </a:hlink>
      <a:folHlink>
        <a:srgbClr val="85DFD0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SciLifeLab PPT_light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7C947"/>
      </a:accent1>
      <a:accent2>
        <a:srgbClr val="045C64"/>
      </a:accent2>
      <a:accent3>
        <a:srgbClr val="4C979F"/>
      </a:accent3>
      <a:accent4>
        <a:srgbClr val="491F53"/>
      </a:accent4>
      <a:accent5>
        <a:srgbClr val="E5E5E5"/>
      </a:accent5>
      <a:accent6>
        <a:srgbClr val="A6A6A6"/>
      </a:accent6>
      <a:hlink>
        <a:srgbClr val="045B63"/>
      </a:hlink>
      <a:folHlink>
        <a:srgbClr val="045C6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ciLifeLab PPT_light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7C947"/>
      </a:accent1>
      <a:accent2>
        <a:srgbClr val="045C64"/>
      </a:accent2>
      <a:accent3>
        <a:srgbClr val="4C979F"/>
      </a:accent3>
      <a:accent4>
        <a:srgbClr val="491F53"/>
      </a:accent4>
      <a:accent5>
        <a:srgbClr val="E5E5E5"/>
      </a:accent5>
      <a:accent6>
        <a:srgbClr val="A6A6A6"/>
      </a:accent6>
      <a:hlink>
        <a:srgbClr val="045B63"/>
      </a:hlink>
      <a:folHlink>
        <a:srgbClr val="045C6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5017</TotalTime>
  <Words>1354</Words>
  <Application>Microsoft Macintosh PowerPoint</Application>
  <PresentationFormat>Widescreen</PresentationFormat>
  <Paragraphs>294</Paragraphs>
  <Slides>36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51" baseType="lpstr">
      <vt:lpstr>APPLE CHANCERY</vt:lpstr>
      <vt:lpstr>Aptos</vt:lpstr>
      <vt:lpstr>Aptos Display</vt:lpstr>
      <vt:lpstr>Arial</vt:lpstr>
      <vt:lpstr>Calibri</vt:lpstr>
      <vt:lpstr>Cambria Math</vt:lpstr>
      <vt:lpstr>Courier New</vt:lpstr>
      <vt:lpstr>futura-pt</vt:lpstr>
      <vt:lpstr>Helvetica</vt:lpstr>
      <vt:lpstr>Lato</vt:lpstr>
      <vt:lpstr>Oxanium</vt:lpstr>
      <vt:lpstr>Verdana</vt:lpstr>
      <vt:lpstr>Office Theme</vt:lpstr>
      <vt:lpstr>1_SciLifeLab PPT_light</vt:lpstr>
      <vt:lpstr>SciLifeLab PPT_light</vt:lpstr>
      <vt:lpstr>Small Angle Scattering Analysis Toolkit</vt:lpstr>
      <vt:lpstr>Before we start…</vt:lpstr>
      <vt:lpstr>Research Infrastructures in Sweden</vt:lpstr>
      <vt:lpstr>What is SciLifeLab? </vt:lpstr>
      <vt:lpstr>SciLifeLab platforms</vt:lpstr>
      <vt:lpstr>Integrated Structural Biology Portal</vt:lpstr>
      <vt:lpstr>Additional data types</vt:lpstr>
      <vt:lpstr>Small Angle Scattering Analysis Toolkit</vt:lpstr>
      <vt:lpstr>Learning objectives</vt:lpstr>
      <vt:lpstr>User Journey at Large-Scale Facility</vt:lpstr>
      <vt:lpstr>User Journey</vt:lpstr>
      <vt:lpstr>Data analysis – facts of life</vt:lpstr>
      <vt:lpstr>The SasView approach</vt:lpstr>
      <vt:lpstr>SasView collaboration </vt:lpstr>
      <vt:lpstr>Different approaches to SAS data analysis</vt:lpstr>
      <vt:lpstr>Typical SasView workflow</vt:lpstr>
      <vt:lpstr>Defining model is crucial for data analysis</vt:lpstr>
      <vt:lpstr>Fitting model to data through χ2 optimization</vt:lpstr>
      <vt:lpstr>70+ models to explain data</vt:lpstr>
      <vt:lpstr>2D fitting for oriented or magnetic particles</vt:lpstr>
      <vt:lpstr>Plugin models</vt:lpstr>
      <vt:lpstr>Plugin models tutorial</vt:lpstr>
      <vt:lpstr>Which model should I use?</vt:lpstr>
      <vt:lpstr>LLMs can of course help... </vt:lpstr>
      <vt:lpstr>How to represent a virus capsid?</vt:lpstr>
      <vt:lpstr>SESANS data</vt:lpstr>
      <vt:lpstr>Other SasView functionality </vt:lpstr>
      <vt:lpstr>Beyond Graphical User Interface (GUI)</vt:lpstr>
      <vt:lpstr>Beyond Graphical User Interface (GUI)</vt:lpstr>
      <vt:lpstr>Contributed projects</vt:lpstr>
      <vt:lpstr>Generic Scattering Calculator improvements </vt:lpstr>
      <vt:lpstr>Shape2SAS</vt:lpstr>
      <vt:lpstr>SasView 6.x</vt:lpstr>
      <vt:lpstr>Resources for users and developers</vt:lpstr>
      <vt:lpstr>How to contribute</vt:lpstr>
      <vt:lpstr>Hands-on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Wojciech Potrzebowski</dc:creator>
  <cp:lastModifiedBy>Wojciech Potrzebowski</cp:lastModifiedBy>
  <cp:revision>70</cp:revision>
  <dcterms:created xsi:type="dcterms:W3CDTF">2024-08-08T04:55:16Z</dcterms:created>
  <dcterms:modified xsi:type="dcterms:W3CDTF">2026-01-28T20:41:17Z</dcterms:modified>
</cp:coreProperties>
</file>